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444"/>
  </p:normalViewPr>
  <p:slideViewPr>
    <p:cSldViewPr snapToGrid="0" snapToObjects="1">
      <p:cViewPr varScale="1">
        <p:scale>
          <a:sx n="81" d="100"/>
          <a:sy n="81" d="100"/>
        </p:scale>
        <p:origin x="-14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15C-3A2C-A349-ABFE-4C2E474436AA}" type="datetimeFigureOut">
              <a:rPr lang="en-US" smtClean="0"/>
              <a:t>29.01.17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9FF-4FA2-694F-9B2F-2C5D4B0AF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15C-3A2C-A349-ABFE-4C2E474436AA}" type="datetimeFigureOut">
              <a:rPr lang="en-US" smtClean="0"/>
              <a:t>29.01.17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9FF-4FA2-694F-9B2F-2C5D4B0AF5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15C-3A2C-A349-ABFE-4C2E474436AA}" type="datetimeFigureOut">
              <a:rPr lang="en-US" smtClean="0"/>
              <a:t>29.01.17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9FF-4FA2-694F-9B2F-2C5D4B0AF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15C-3A2C-A349-ABFE-4C2E474436AA}" type="datetimeFigureOut">
              <a:rPr lang="en-US" smtClean="0"/>
              <a:t>29.01.17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9FF-4FA2-694F-9B2F-2C5D4B0AF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15C-3A2C-A349-ABFE-4C2E474436AA}" type="datetimeFigureOut">
              <a:rPr lang="en-US" smtClean="0"/>
              <a:t>29.01.17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9FF-4FA2-694F-9B2F-2C5D4B0AF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15C-3A2C-A349-ABFE-4C2E474436AA}" type="datetimeFigureOut">
              <a:rPr lang="en-US" smtClean="0"/>
              <a:t>29.01.17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9FF-4FA2-694F-9B2F-2C5D4B0AF5D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15C-3A2C-A349-ABFE-4C2E474436AA}" type="datetimeFigureOut">
              <a:rPr lang="en-US" smtClean="0"/>
              <a:t>29.01.17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9FF-4FA2-694F-9B2F-2C5D4B0AF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15C-3A2C-A349-ABFE-4C2E474436AA}" type="datetimeFigureOut">
              <a:rPr lang="en-US" smtClean="0"/>
              <a:t>29.01.17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9FF-4FA2-694F-9B2F-2C5D4B0AF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15C-3A2C-A349-ABFE-4C2E474436AA}" type="datetimeFigureOut">
              <a:rPr lang="en-US" smtClean="0"/>
              <a:t>29.01.17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9FF-4FA2-694F-9B2F-2C5D4B0AF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15C-3A2C-A349-ABFE-4C2E474436AA}" type="datetimeFigureOut">
              <a:rPr lang="en-US" smtClean="0"/>
              <a:t>29.01.17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9FF-4FA2-694F-9B2F-2C5D4B0AF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15C-3A2C-A349-ABFE-4C2E474436AA}" type="datetimeFigureOut">
              <a:rPr lang="en-US" smtClean="0"/>
              <a:t>29.01.17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9FF-4FA2-694F-9B2F-2C5D4B0AF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15C-3A2C-A349-ABFE-4C2E474436AA}" type="datetimeFigureOut">
              <a:rPr lang="en-US" smtClean="0"/>
              <a:t>29.01.17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9FF-4FA2-694F-9B2F-2C5D4B0AF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7F9B15C-3A2C-A349-ABFE-4C2E474436AA}" type="datetimeFigureOut">
              <a:rPr lang="en-US" smtClean="0"/>
              <a:t>29.01.17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1A1059FF-4FA2-694F-9B2F-2C5D4B0AF5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9462" y="2706076"/>
            <a:ext cx="7649307" cy="1177788"/>
          </a:xfrm>
        </p:spPr>
        <p:txBody>
          <a:bodyPr/>
          <a:lstStyle/>
          <a:p>
            <a:r>
              <a:rPr lang="en-US" b="1" dirty="0"/>
              <a:t>FOUR LEVELS of INQUIRY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4236858"/>
            <a:ext cx="6498159" cy="91664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by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Carol </a:t>
            </a:r>
            <a:r>
              <a:rPr lang="en-US" b="1" dirty="0" err="1"/>
              <a:t>Hallyn</a:t>
            </a:r>
            <a:r>
              <a:rPr lang="en-US" b="1" dirty="0"/>
              <a:t>, </a:t>
            </a:r>
            <a:r>
              <a:rPr lang="en-US" b="1" dirty="0" err="1" smtClean="0"/>
              <a:t>Ph.D</a:t>
            </a:r>
            <a:r>
              <a:rPr lang="en-US" b="1" dirty="0"/>
              <a:t>, </a:t>
            </a:r>
            <a:r>
              <a:rPr lang="en-US" b="1" dirty="0" smtClean="0"/>
              <a:t>M.B.A., </a:t>
            </a:r>
            <a:r>
              <a:rPr lang="en-US" b="1" dirty="0"/>
              <a:t>USA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22921" y="957385"/>
            <a:ext cx="65706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Transpersonal Research Colloquium</a:t>
            </a:r>
            <a:endParaRPr lang="en-US" dirty="0"/>
          </a:p>
          <a:p>
            <a:pPr algn="ctr"/>
            <a:r>
              <a:rPr lang="en-US" b="1" dirty="0"/>
              <a:t> </a:t>
            </a:r>
            <a:endParaRPr lang="en-US" dirty="0"/>
          </a:p>
          <a:p>
            <a:pPr algn="ctr"/>
            <a:r>
              <a:rPr lang="en-US" b="1" dirty="0"/>
              <a:t>Co-sponsored by</a:t>
            </a:r>
            <a:endParaRPr lang="en-US" dirty="0"/>
          </a:p>
          <a:p>
            <a:pPr algn="ctr"/>
            <a:r>
              <a:rPr lang="en-US" b="1" dirty="0"/>
              <a:t>The British Psychological Society, UK (2016)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459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2800" b="1" dirty="0" smtClean="0"/>
              <a:t>CAROL </a:t>
            </a:r>
            <a:r>
              <a:rPr lang="en-US" sz="2800" b="1" dirty="0"/>
              <a:t>HALLYN, PH.D., </a:t>
            </a:r>
            <a:r>
              <a:rPr lang="en-US" sz="2800" b="1" dirty="0" smtClean="0"/>
              <a:t>M.B.A.</a:t>
            </a:r>
            <a:endParaRPr lang="en-US" sz="2800" dirty="0"/>
          </a:p>
          <a:p>
            <a:pPr marL="0" indent="0" algn="ctr">
              <a:buNone/>
            </a:pPr>
            <a:r>
              <a:rPr lang="en-US" sz="2800" b="1" dirty="0"/>
              <a:t> </a:t>
            </a:r>
            <a:endParaRPr lang="en-US" sz="2800" dirty="0"/>
          </a:p>
          <a:p>
            <a:pPr marL="0" indent="0" algn="ctr">
              <a:buNone/>
            </a:pPr>
            <a:r>
              <a:rPr lang="en-US" sz="2800" b="1" dirty="0"/>
              <a:t>&lt;</a:t>
            </a:r>
            <a:r>
              <a:rPr lang="en-US" sz="2800" b="1" dirty="0" err="1"/>
              <a:t>challyn@carolhallyn.com</a:t>
            </a:r>
            <a:r>
              <a:rPr lang="en-US" sz="2800" b="1" dirty="0"/>
              <a:t>&gt;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73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36438"/>
            <a:ext cx="8042276" cy="4343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PURPOSE</a:t>
            </a: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To heighten awareness </a:t>
            </a: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by </a:t>
            </a:r>
            <a:r>
              <a:rPr lang="en-US" b="1" dirty="0"/>
              <a:t>bringing the unknown into knowing.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5BA2BC"/>
                </a:solidFill>
              </a:rPr>
              <a:t>RESEARCH METHODOLOGY</a:t>
            </a:r>
          </a:p>
          <a:p>
            <a:pPr marL="0" indent="0" algn="ctr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INTUITIVE </a:t>
            </a:r>
            <a:r>
              <a:rPr lang="en-US" b="1" dirty="0" smtClean="0"/>
              <a:t>INQUIRY</a:t>
            </a:r>
            <a:endParaRPr lang="en-US" dirty="0"/>
          </a:p>
          <a:p>
            <a:pPr marL="0" indent="0" algn="ctr">
              <a:buNone/>
            </a:pPr>
            <a:r>
              <a:rPr lang="en-US" b="1" dirty="0"/>
              <a:t>THEMATIC ANALYSIS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256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sz="2800" b="1" dirty="0"/>
              <a:t>INQUIRY INTO FOUR LEVELS of KNOWING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4615" y="1531816"/>
            <a:ext cx="7516936" cy="43434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b="1" dirty="0"/>
              <a:t>  </a:t>
            </a:r>
            <a:endParaRPr lang="en-US" dirty="0"/>
          </a:p>
          <a:p>
            <a:pPr marL="0" indent="0">
              <a:lnSpc>
                <a:spcPct val="70000"/>
              </a:lnSpc>
              <a:buNone/>
            </a:pPr>
            <a:r>
              <a:rPr lang="en-US" sz="7200" b="1" u="sng" dirty="0"/>
              <a:t>Logical Consciousness</a:t>
            </a:r>
            <a:r>
              <a:rPr lang="en-US" sz="7200" b="1" dirty="0"/>
              <a:t> – thinking, </a:t>
            </a:r>
            <a:r>
              <a:rPr lang="en-US" sz="7200" b="1" dirty="0" smtClean="0"/>
              <a:t>communicating,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7200" b="1" dirty="0"/>
              <a:t> </a:t>
            </a:r>
            <a:r>
              <a:rPr lang="en-US" sz="7200" b="1" dirty="0" smtClean="0"/>
              <a:t>                                      direct </a:t>
            </a:r>
            <a:r>
              <a:rPr lang="en-US" sz="7200" b="1" dirty="0"/>
              <a:t>sensory systems</a:t>
            </a:r>
          </a:p>
          <a:p>
            <a:pPr marL="0" lvl="0" indent="0">
              <a:lnSpc>
                <a:spcPct val="70000"/>
              </a:lnSpc>
              <a:buNone/>
            </a:pPr>
            <a:r>
              <a:rPr lang="en-US" sz="5500" b="1" dirty="0" smtClean="0"/>
              <a:t>                                                                </a:t>
            </a:r>
          </a:p>
          <a:p>
            <a:pPr marL="0" lvl="0" indent="0">
              <a:lnSpc>
                <a:spcPct val="70000"/>
              </a:lnSpc>
              <a:buNone/>
            </a:pPr>
            <a:r>
              <a:rPr lang="en-US" sz="7200" b="1" u="sng" dirty="0" err="1" smtClean="0"/>
              <a:t>Subconsciousness</a:t>
            </a:r>
            <a:r>
              <a:rPr lang="en-US" sz="7200" b="1" dirty="0" smtClean="0"/>
              <a:t> </a:t>
            </a:r>
            <a:r>
              <a:rPr lang="en-US" sz="7200" b="1" dirty="0"/>
              <a:t>– relaxed, reflective, receptive, creative</a:t>
            </a:r>
            <a:endParaRPr lang="en-US" sz="7200" dirty="0"/>
          </a:p>
          <a:p>
            <a:pPr marL="0" indent="0">
              <a:buNone/>
            </a:pPr>
            <a:r>
              <a:rPr lang="en-US" sz="7200" b="1" dirty="0"/>
              <a:t> </a:t>
            </a:r>
            <a:endParaRPr lang="en-US" sz="7200" dirty="0"/>
          </a:p>
          <a:p>
            <a:pPr marL="0" lvl="0" indent="0">
              <a:buNone/>
            </a:pPr>
            <a:r>
              <a:rPr lang="en-US" sz="7200" b="1" u="sng" dirty="0"/>
              <a:t>Unconsciousness</a:t>
            </a:r>
            <a:r>
              <a:rPr lang="en-US" sz="7200" b="1" dirty="0"/>
              <a:t> – original mental event, connection to other </a:t>
            </a:r>
            <a:endParaRPr lang="en-US" sz="7200" b="1" dirty="0" smtClean="0"/>
          </a:p>
          <a:p>
            <a:pPr marL="0" lvl="0" indent="0">
              <a:buNone/>
            </a:pPr>
            <a:r>
              <a:rPr lang="en-US" sz="7200" b="1" dirty="0" smtClean="0"/>
              <a:t>                               minds </a:t>
            </a:r>
            <a:r>
              <a:rPr lang="en-US" sz="7200" b="1" dirty="0"/>
              <a:t>without previous sensory experience</a:t>
            </a:r>
            <a:endParaRPr lang="en-US" sz="7200" dirty="0"/>
          </a:p>
          <a:p>
            <a:pPr marL="0" indent="0">
              <a:buNone/>
            </a:pPr>
            <a:r>
              <a:rPr lang="en-US" sz="7200" b="1" dirty="0"/>
              <a:t> </a:t>
            </a:r>
            <a:endParaRPr lang="en-US" sz="7200" dirty="0"/>
          </a:p>
          <a:p>
            <a:pPr marL="0" lvl="0" indent="0">
              <a:buNone/>
            </a:pPr>
            <a:r>
              <a:rPr lang="en-US" sz="7200" b="1" u="sng" dirty="0" err="1"/>
              <a:t>Supraconsciousness</a:t>
            </a:r>
            <a:r>
              <a:rPr lang="en-US" sz="7200" b="1" u="sng" dirty="0"/>
              <a:t> </a:t>
            </a:r>
            <a:r>
              <a:rPr lang="en-US" sz="7200" b="1" dirty="0"/>
              <a:t>– sense of knowing beyond </a:t>
            </a:r>
            <a:r>
              <a:rPr lang="en-US" sz="7200" b="1" dirty="0" smtClean="0"/>
              <a:t>understanding</a:t>
            </a:r>
          </a:p>
          <a:p>
            <a:pPr marL="0" lvl="0" indent="0">
              <a:buNone/>
            </a:pPr>
            <a:r>
              <a:rPr lang="en-US" sz="7200" b="1" dirty="0"/>
              <a:t> </a:t>
            </a:r>
            <a:r>
              <a:rPr lang="en-US" sz="7200" b="1" dirty="0" smtClean="0"/>
              <a:t>                                  and feeling</a:t>
            </a:r>
            <a:r>
              <a:rPr lang="is-IS" sz="7200" b="1" dirty="0" smtClean="0"/>
              <a:t>… </a:t>
            </a:r>
            <a:r>
              <a:rPr lang="en-US" sz="7200" b="1" dirty="0" smtClean="0"/>
              <a:t>the </a:t>
            </a:r>
            <a:r>
              <a:rPr lang="en-US" sz="7200" b="1" dirty="0"/>
              <a:t>universal mind</a:t>
            </a:r>
            <a:r>
              <a:rPr lang="en-US" sz="7200" b="1" u="sng" dirty="0"/>
              <a:t> </a:t>
            </a:r>
            <a:endParaRPr lang="en-US" sz="7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945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b="1" dirty="0"/>
              <a:t>1</a:t>
            </a:r>
            <a:r>
              <a:rPr lang="en-US" sz="2800" b="1" baseline="30000" dirty="0"/>
              <a:t>st</a:t>
            </a:r>
            <a:r>
              <a:rPr lang="en-US" sz="2800" b="1" dirty="0"/>
              <a:t> LEVEL OF INQUIRY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QUALIFYING CONVERSATION</a:t>
            </a:r>
            <a:endParaRPr lang="en-US" sz="2800" dirty="0"/>
          </a:p>
          <a:p>
            <a:pPr marL="0" indent="0" algn="ctr">
              <a:buNone/>
            </a:pPr>
            <a:r>
              <a:rPr lang="en-US" b="1" dirty="0"/>
              <a:t> </a:t>
            </a:r>
            <a:r>
              <a:rPr lang="en-US" b="1" dirty="0" smtClean="0"/>
              <a:t>A </a:t>
            </a:r>
            <a:r>
              <a:rPr lang="en-US" b="1" dirty="0"/>
              <a:t>Brief Phone </a:t>
            </a:r>
            <a:r>
              <a:rPr lang="en-US" b="1" dirty="0" smtClean="0"/>
              <a:t>Interview Addressing :</a:t>
            </a:r>
          </a:p>
          <a:p>
            <a:pPr marL="0" indent="0" algn="ctr">
              <a:buNone/>
            </a:pPr>
            <a:endParaRPr lang="en-US" sz="1200" b="1" dirty="0" smtClean="0"/>
          </a:p>
          <a:p>
            <a:pPr lvl="6"/>
            <a:r>
              <a:rPr lang="en-US" b="1" dirty="0" smtClean="0"/>
              <a:t>Demographics </a:t>
            </a:r>
            <a:r>
              <a:rPr lang="en-US" b="1" dirty="0"/>
              <a:t>&amp; </a:t>
            </a:r>
            <a:r>
              <a:rPr lang="en-US" b="1" dirty="0" smtClean="0"/>
              <a:t>Psychographics</a:t>
            </a:r>
            <a:br>
              <a:rPr lang="en-US" b="1" dirty="0" smtClean="0"/>
            </a:br>
            <a:endParaRPr lang="en-US" dirty="0"/>
          </a:p>
          <a:p>
            <a:pPr lvl="6"/>
            <a:r>
              <a:rPr lang="en-US" b="1" dirty="0"/>
              <a:t>Outline of Research </a:t>
            </a:r>
            <a:r>
              <a:rPr lang="en-US" b="1" dirty="0" smtClean="0"/>
              <a:t>Project</a:t>
            </a:r>
            <a:br>
              <a:rPr lang="en-US" b="1" dirty="0" smtClean="0"/>
            </a:br>
            <a:endParaRPr lang="en-US" dirty="0"/>
          </a:p>
          <a:p>
            <a:pPr lvl="6"/>
            <a:r>
              <a:rPr lang="en-US" b="1" dirty="0"/>
              <a:t>Participant </a:t>
            </a:r>
            <a:r>
              <a:rPr lang="en-US" b="1" dirty="0" smtClean="0"/>
              <a:t>Responsibilities</a:t>
            </a:r>
            <a:br>
              <a:rPr lang="en-US" b="1" dirty="0" smtClean="0"/>
            </a:br>
            <a:endParaRPr lang="en-US" dirty="0"/>
          </a:p>
          <a:p>
            <a:pPr lvl="6"/>
            <a:r>
              <a:rPr lang="en-US" b="1" dirty="0"/>
              <a:t>SIRB Participant Privacy Rights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089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800" b="1" dirty="0"/>
              <a:t>2</a:t>
            </a:r>
            <a:r>
              <a:rPr lang="en-US" sz="2800" b="1" baseline="30000" dirty="0"/>
              <a:t>nd</a:t>
            </a:r>
            <a:r>
              <a:rPr lang="en-US" sz="2800" b="1" dirty="0"/>
              <a:t> LEVEL OF INQUIRY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BASIC INQUIRY QUESTIONNAIRE</a:t>
            </a:r>
            <a:endParaRPr lang="en-US" sz="2800" dirty="0"/>
          </a:p>
          <a:p>
            <a:pPr marL="0" indent="0" algn="ctr">
              <a:buNone/>
            </a:pPr>
            <a:r>
              <a:rPr lang="en-US" sz="2800" b="1" dirty="0"/>
              <a:t> Emailed to Participant</a:t>
            </a:r>
            <a:endParaRPr lang="en-US" sz="2800" dirty="0"/>
          </a:p>
          <a:p>
            <a:pPr marL="0" indent="0" algn="ctr">
              <a:buNone/>
            </a:pPr>
            <a:r>
              <a:rPr lang="en-US" sz="2800" b="1" dirty="0"/>
              <a:t>  </a:t>
            </a:r>
            <a:endParaRPr lang="en-US" sz="2800" dirty="0"/>
          </a:p>
          <a:p>
            <a:pPr lvl="6"/>
            <a:r>
              <a:rPr lang="en-US" b="1" dirty="0"/>
              <a:t>An Extension of Qualifying Conversation</a:t>
            </a:r>
            <a:endParaRPr lang="en-US" dirty="0"/>
          </a:p>
          <a:p>
            <a:pPr marL="0" indent="0">
              <a:buNone/>
            </a:pPr>
            <a:r>
              <a:rPr lang="en-US" sz="1800" b="1" dirty="0"/>
              <a:t> </a:t>
            </a:r>
            <a:endParaRPr lang="en-US" sz="1800" dirty="0"/>
          </a:p>
          <a:p>
            <a:pPr lvl="6"/>
            <a:r>
              <a:rPr lang="en-US" b="1" dirty="0"/>
              <a:t>More Details of Personal Experiences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Pertaining </a:t>
            </a:r>
            <a:r>
              <a:rPr lang="en-US" b="1" dirty="0"/>
              <a:t>to the Point of Inquiry</a:t>
            </a: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8993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/>
            </a:r>
            <a:br>
              <a:rPr lang="en-US" dirty="0"/>
            </a:br>
            <a:r>
              <a:rPr lang="en-US" sz="2800" b="1" dirty="0"/>
              <a:t>3</a:t>
            </a:r>
            <a:r>
              <a:rPr lang="en-US" sz="2800" b="1" baseline="30000" dirty="0"/>
              <a:t>rd</a:t>
            </a:r>
            <a:r>
              <a:rPr lang="en-US" sz="2800" b="1" dirty="0"/>
              <a:t> LEVEL OF INQUIRY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1200" b="1" dirty="0"/>
              <a:t>SEMI-STRUCTURED </a:t>
            </a:r>
            <a:r>
              <a:rPr lang="en-US" sz="11200" b="1" dirty="0" smtClean="0"/>
              <a:t>INTERVIEW</a:t>
            </a:r>
            <a:r>
              <a:rPr lang="en-US" sz="11200" b="1" dirty="0"/>
              <a:t> </a:t>
            </a:r>
            <a:endParaRPr lang="en-US" sz="11200" dirty="0"/>
          </a:p>
          <a:p>
            <a:pPr marL="0" indent="0" algn="ctr">
              <a:buNone/>
            </a:pPr>
            <a:r>
              <a:rPr lang="en-US" sz="7200" b="1" dirty="0"/>
              <a:t>In-Person or on Skype</a:t>
            </a:r>
            <a:endParaRPr lang="en-US" sz="7200" dirty="0"/>
          </a:p>
          <a:p>
            <a:pPr marL="0" indent="0" algn="ctr">
              <a:buNone/>
            </a:pPr>
            <a:r>
              <a:rPr lang="en-US" sz="7200" b="1" dirty="0"/>
              <a:t> </a:t>
            </a:r>
            <a:r>
              <a:rPr lang="en-US" sz="7200" b="1" dirty="0" smtClean="0"/>
              <a:t>Based </a:t>
            </a:r>
            <a:r>
              <a:rPr lang="en-US" sz="7200" b="1" dirty="0"/>
              <a:t>upon: </a:t>
            </a:r>
            <a:endParaRPr lang="en-US" sz="7200" dirty="0"/>
          </a:p>
          <a:p>
            <a:pPr marL="0" indent="0" algn="ctr">
              <a:buNone/>
            </a:pPr>
            <a:r>
              <a:rPr lang="en-US" sz="7200" b="1" dirty="0"/>
              <a:t> </a:t>
            </a:r>
            <a:endParaRPr lang="en-US" sz="7200" dirty="0"/>
          </a:p>
          <a:p>
            <a:pPr marL="0" indent="0" algn="ctr">
              <a:buNone/>
            </a:pPr>
            <a:r>
              <a:rPr lang="en-US" sz="7200" b="1" dirty="0"/>
              <a:t>Research Question, </a:t>
            </a:r>
            <a:endParaRPr lang="en-US" sz="7200" dirty="0"/>
          </a:p>
          <a:p>
            <a:pPr marL="0" indent="0" algn="ctr">
              <a:buNone/>
            </a:pPr>
            <a:r>
              <a:rPr lang="en-US" sz="7200" b="1" dirty="0"/>
              <a:t> </a:t>
            </a:r>
            <a:r>
              <a:rPr lang="en-US" sz="7200" b="1" dirty="0" smtClean="0"/>
              <a:t>Literature </a:t>
            </a:r>
            <a:r>
              <a:rPr lang="en-US" sz="7200" b="1" dirty="0"/>
              <a:t>Highlights, and</a:t>
            </a:r>
            <a:endParaRPr lang="en-US" sz="7200" dirty="0"/>
          </a:p>
          <a:p>
            <a:pPr marL="0" indent="0" algn="ctr">
              <a:buNone/>
            </a:pPr>
            <a:r>
              <a:rPr lang="en-US" sz="11200" b="1" dirty="0"/>
              <a:t> </a:t>
            </a:r>
            <a:r>
              <a:rPr lang="en-US" sz="7200" b="1" dirty="0" smtClean="0"/>
              <a:t>Participant’s </a:t>
            </a:r>
            <a:r>
              <a:rPr lang="en-US" sz="7200" b="1" dirty="0"/>
              <a:t>Questionnaire Responses</a:t>
            </a:r>
            <a:endParaRPr lang="en-US" sz="7200" dirty="0"/>
          </a:p>
          <a:p>
            <a:pPr marL="0" indent="0">
              <a:buNone/>
            </a:pPr>
            <a:r>
              <a:rPr lang="en-US" sz="7200" b="1" dirty="0"/>
              <a:t> </a:t>
            </a:r>
            <a:endParaRPr lang="en-US" sz="7200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731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/>
            </a:r>
            <a:br>
              <a:rPr lang="en-US" dirty="0"/>
            </a:br>
            <a:r>
              <a:rPr lang="en-US" sz="2800" b="1" dirty="0"/>
              <a:t>4</a:t>
            </a:r>
            <a:r>
              <a:rPr lang="en-US" sz="2800" b="1" baseline="30000" dirty="0"/>
              <a:t>th</a:t>
            </a:r>
            <a:r>
              <a:rPr lang="en-US" sz="2800" b="1" dirty="0"/>
              <a:t> LEVEL OF INQUIRY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1200" b="1" dirty="0"/>
              <a:t>REFLECTIVE INTERVIEW</a:t>
            </a:r>
            <a:endParaRPr lang="en-US" sz="11200" dirty="0"/>
          </a:p>
          <a:p>
            <a:pPr marL="0" indent="0" algn="ctr">
              <a:buNone/>
            </a:pPr>
            <a:r>
              <a:rPr lang="en-US" b="1" dirty="0"/>
              <a:t> </a:t>
            </a:r>
            <a:r>
              <a:rPr lang="en-US" sz="7200" b="1" dirty="0" smtClean="0"/>
              <a:t>A </a:t>
            </a:r>
            <a:r>
              <a:rPr lang="en-US" sz="7200" b="1" dirty="0"/>
              <a:t>Phone or Skype </a:t>
            </a:r>
            <a:r>
              <a:rPr lang="en-US" sz="7200" b="1" dirty="0" smtClean="0"/>
              <a:t>Conversation</a:t>
            </a:r>
            <a:endParaRPr lang="en-US" sz="7200" b="1" dirty="0"/>
          </a:p>
          <a:p>
            <a:pPr marL="0" indent="0" algn="ctr">
              <a:buNone/>
            </a:pPr>
            <a:r>
              <a:rPr lang="en-US" sz="7200" b="1" dirty="0" smtClean="0"/>
              <a:t>4 </a:t>
            </a:r>
            <a:r>
              <a:rPr lang="en-US" sz="7200" b="1" dirty="0"/>
              <a:t>Levels of </a:t>
            </a:r>
            <a:r>
              <a:rPr lang="en-US" sz="7200" b="1" dirty="0" smtClean="0"/>
              <a:t>Inquiry</a:t>
            </a:r>
            <a:endParaRPr lang="en-US" sz="1600" b="1" dirty="0" smtClean="0"/>
          </a:p>
          <a:p>
            <a:pPr marL="0" indent="0">
              <a:buNone/>
            </a:pPr>
            <a:endParaRPr lang="en-US" sz="1200" b="1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sz="7200" b="1" dirty="0" smtClean="0"/>
              <a:t> The </a:t>
            </a:r>
            <a:r>
              <a:rPr lang="en-US" sz="7200" b="1" dirty="0"/>
              <a:t>Objective Level: The “what” – facts of their experience </a:t>
            </a:r>
            <a:endParaRPr lang="en-US" sz="72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7200" b="1" dirty="0"/>
              <a:t> </a:t>
            </a:r>
            <a:r>
              <a:rPr lang="en-US" sz="7200" b="1" dirty="0" smtClean="0"/>
              <a:t>The </a:t>
            </a:r>
            <a:r>
              <a:rPr lang="en-US" sz="7200" b="1" dirty="0"/>
              <a:t>Reflective Level: The “gut” – </a:t>
            </a:r>
            <a:r>
              <a:rPr lang="en-US" sz="7200" b="1" dirty="0" smtClean="0"/>
              <a:t>reactions, </a:t>
            </a:r>
            <a:r>
              <a:rPr lang="en-US" sz="7200" b="1" dirty="0"/>
              <a:t>emotions, feelings</a:t>
            </a:r>
            <a:endParaRPr lang="en-US" sz="72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7200" b="1" dirty="0"/>
              <a:t> </a:t>
            </a:r>
            <a:r>
              <a:rPr lang="en-US" sz="7200" b="1" dirty="0" smtClean="0"/>
              <a:t>The </a:t>
            </a:r>
            <a:r>
              <a:rPr lang="en-US" sz="7200" b="1" dirty="0"/>
              <a:t>Interpretive Level: The “so what” – values, meaning, insights</a:t>
            </a:r>
            <a:endParaRPr lang="en-US" sz="72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7200" b="1" dirty="0"/>
              <a:t> </a:t>
            </a:r>
            <a:r>
              <a:rPr lang="en-US" sz="7200" b="1" dirty="0" smtClean="0"/>
              <a:t>The </a:t>
            </a:r>
            <a:r>
              <a:rPr lang="en-US" sz="7200" b="1" dirty="0"/>
              <a:t>Decisional Level: The “now what” – resolutions, next steps </a:t>
            </a:r>
            <a:endParaRPr lang="en-US" sz="7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730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/>
            </a:r>
            <a:br>
              <a:rPr lang="en-US" dirty="0"/>
            </a:br>
            <a:r>
              <a:rPr lang="en-US" sz="2800" b="1" dirty="0"/>
              <a:t>REALIZATIONS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5786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b="1" dirty="0"/>
              <a:t>1</a:t>
            </a:r>
            <a:r>
              <a:rPr lang="en-US" sz="7200" b="1" baseline="30000" dirty="0"/>
              <a:t>st</a:t>
            </a:r>
            <a:r>
              <a:rPr lang="en-US" sz="7200" b="1" dirty="0"/>
              <a:t> Level of Inquiry – Qualifying Conversation</a:t>
            </a:r>
            <a:endParaRPr lang="en-US" sz="7200" dirty="0"/>
          </a:p>
          <a:p>
            <a:pPr marL="0" indent="0">
              <a:buNone/>
            </a:pPr>
            <a:r>
              <a:rPr lang="en-US" sz="7200" b="1" dirty="0"/>
              <a:t> </a:t>
            </a:r>
            <a:r>
              <a:rPr lang="en-US" sz="7200" dirty="0"/>
              <a:t>	</a:t>
            </a:r>
            <a:r>
              <a:rPr lang="en-US" sz="7200" dirty="0" smtClean="0"/>
              <a:t>	       </a:t>
            </a:r>
            <a:r>
              <a:rPr lang="en-US" sz="7200" b="1" u="sng" dirty="0" smtClean="0"/>
              <a:t>Logical </a:t>
            </a:r>
            <a:r>
              <a:rPr lang="en-US" sz="7200" b="1" u="sng" dirty="0"/>
              <a:t>Consciousness</a:t>
            </a:r>
            <a:r>
              <a:rPr lang="en-US" sz="7200" b="1" dirty="0"/>
              <a:t> – thinking</a:t>
            </a:r>
            <a:r>
              <a:rPr lang="en-US" sz="7200" b="1" dirty="0" smtClean="0"/>
              <a:t>, 				       communicating</a:t>
            </a:r>
            <a:r>
              <a:rPr lang="en-US" sz="7200" b="1" dirty="0"/>
              <a:t>, direct sensory </a:t>
            </a:r>
            <a:r>
              <a:rPr lang="en-US" sz="7200" b="1" dirty="0" smtClean="0"/>
              <a:t>systems</a:t>
            </a:r>
            <a:endParaRPr lang="en-US" sz="4000" dirty="0" smtClean="0"/>
          </a:p>
          <a:p>
            <a:pPr marL="0" indent="0">
              <a:buNone/>
            </a:pPr>
            <a:r>
              <a:rPr lang="en-US" sz="7200" b="1" dirty="0" smtClean="0"/>
              <a:t>2</a:t>
            </a:r>
            <a:r>
              <a:rPr lang="en-US" sz="7200" b="1" baseline="30000" dirty="0" smtClean="0"/>
              <a:t>nd</a:t>
            </a:r>
            <a:r>
              <a:rPr lang="en-US" sz="7200" b="1" dirty="0" smtClean="0"/>
              <a:t> </a:t>
            </a:r>
            <a:r>
              <a:rPr lang="en-US" sz="7200" b="1" dirty="0"/>
              <a:t>Level of Inquiry – Basic Inquiry </a:t>
            </a:r>
            <a:r>
              <a:rPr lang="en-US" sz="7200" b="1" dirty="0" smtClean="0"/>
              <a:t>Questionnaire</a:t>
            </a:r>
            <a:endParaRPr lang="en-US" sz="7200" dirty="0"/>
          </a:p>
          <a:p>
            <a:pPr marL="0" indent="0">
              <a:buNone/>
            </a:pPr>
            <a:r>
              <a:rPr lang="en-US" sz="7200" b="1" dirty="0"/>
              <a:t> </a:t>
            </a:r>
            <a:r>
              <a:rPr lang="en-US" sz="7200" dirty="0"/>
              <a:t> </a:t>
            </a:r>
            <a:r>
              <a:rPr lang="en-US" sz="7200" dirty="0" smtClean="0"/>
              <a:t>                               </a:t>
            </a:r>
            <a:r>
              <a:rPr lang="en-US" sz="7200" b="1" u="sng" dirty="0" err="1" smtClean="0"/>
              <a:t>Subconsciousness</a:t>
            </a:r>
            <a:r>
              <a:rPr lang="en-US" sz="7200" b="1" dirty="0" smtClean="0"/>
              <a:t> </a:t>
            </a:r>
            <a:r>
              <a:rPr lang="en-US" sz="7200" b="1" dirty="0"/>
              <a:t>– relaxed, reflective, </a:t>
            </a:r>
            <a:r>
              <a:rPr lang="en-US" sz="7200" b="1" dirty="0" smtClean="0"/>
              <a:t/>
            </a:r>
            <a:br>
              <a:rPr lang="en-US" sz="7200" b="1" dirty="0" smtClean="0"/>
            </a:br>
            <a:r>
              <a:rPr lang="en-US" sz="7200" b="1" dirty="0" smtClean="0"/>
              <a:t>                               receptive</a:t>
            </a:r>
            <a:r>
              <a:rPr lang="en-US" sz="7200" b="1" dirty="0"/>
              <a:t>, </a:t>
            </a:r>
            <a:r>
              <a:rPr lang="en-US" sz="7200" b="1" dirty="0" smtClean="0"/>
              <a:t>creative</a:t>
            </a:r>
            <a:endParaRPr lang="en-US" sz="1000" b="1" dirty="0" smtClean="0"/>
          </a:p>
          <a:p>
            <a:pPr marL="0" indent="0">
              <a:buNone/>
            </a:pPr>
            <a:r>
              <a:rPr lang="en-US" sz="7200" b="1" dirty="0" smtClean="0"/>
              <a:t>3</a:t>
            </a:r>
            <a:r>
              <a:rPr lang="en-US" sz="7200" b="1" baseline="30000" dirty="0" smtClean="0"/>
              <a:t>rd</a:t>
            </a:r>
            <a:r>
              <a:rPr lang="en-US" sz="7200" b="1" dirty="0" smtClean="0"/>
              <a:t> </a:t>
            </a:r>
            <a:r>
              <a:rPr lang="en-US" sz="7200" b="1" dirty="0"/>
              <a:t>Level of Inquiry – Semi-Structured Interview</a:t>
            </a:r>
            <a:endParaRPr lang="en-US" sz="7200" dirty="0"/>
          </a:p>
          <a:p>
            <a:pPr marL="0" indent="0">
              <a:buNone/>
            </a:pPr>
            <a:r>
              <a:rPr lang="en-US" sz="7200" b="1" dirty="0"/>
              <a:t> </a:t>
            </a:r>
            <a:r>
              <a:rPr lang="en-US" sz="7200" dirty="0"/>
              <a:t>	</a:t>
            </a:r>
            <a:r>
              <a:rPr lang="en-US" sz="7200" dirty="0" smtClean="0"/>
              <a:t>	       </a:t>
            </a:r>
            <a:r>
              <a:rPr lang="en-US" sz="7200" b="1" u="sng" dirty="0" smtClean="0"/>
              <a:t>Unconsciousness</a:t>
            </a:r>
            <a:r>
              <a:rPr lang="en-US" sz="7200" b="1" dirty="0" smtClean="0"/>
              <a:t> </a:t>
            </a:r>
            <a:r>
              <a:rPr lang="en-US" sz="7200" b="1" dirty="0"/>
              <a:t>– original mental event, </a:t>
            </a:r>
            <a:r>
              <a:rPr lang="en-US" sz="7200" b="1" dirty="0" smtClean="0"/>
              <a:t>			       connection </a:t>
            </a:r>
            <a:r>
              <a:rPr lang="en-US" sz="7200" b="1" dirty="0"/>
              <a:t>to other minds without previous </a:t>
            </a:r>
            <a:r>
              <a:rPr lang="en-US" sz="7200" b="1" dirty="0" smtClean="0"/>
              <a:t>			       sensory experience</a:t>
            </a:r>
            <a:endParaRPr lang="en-US" sz="1000" b="1" dirty="0" smtClean="0"/>
          </a:p>
          <a:p>
            <a:pPr marL="0" indent="0">
              <a:buNone/>
            </a:pPr>
            <a:r>
              <a:rPr lang="en-US" sz="7200" b="1" dirty="0" smtClean="0"/>
              <a:t>4</a:t>
            </a:r>
            <a:r>
              <a:rPr lang="en-US" sz="7200" b="1" baseline="30000" dirty="0" smtClean="0"/>
              <a:t>th</a:t>
            </a:r>
            <a:r>
              <a:rPr lang="en-US" sz="7200" b="1" dirty="0" smtClean="0"/>
              <a:t> </a:t>
            </a:r>
            <a:r>
              <a:rPr lang="en-US" sz="7200" b="1" dirty="0"/>
              <a:t>Level of Inquiry – Reflective </a:t>
            </a:r>
            <a:r>
              <a:rPr lang="en-US" sz="7200" b="1" dirty="0" smtClean="0"/>
              <a:t>Interview</a:t>
            </a:r>
            <a:endParaRPr lang="en-US" sz="7200" dirty="0"/>
          </a:p>
          <a:p>
            <a:pPr marL="0" indent="0">
              <a:buNone/>
            </a:pPr>
            <a:r>
              <a:rPr lang="en-US" sz="7200" b="1" dirty="0"/>
              <a:t>		 </a:t>
            </a:r>
            <a:r>
              <a:rPr lang="en-US" sz="7200" b="1" dirty="0" smtClean="0"/>
              <a:t>      </a:t>
            </a:r>
            <a:r>
              <a:rPr lang="en-US" sz="7200" b="1" u="sng" dirty="0" err="1" smtClean="0"/>
              <a:t>Supraconsciousness</a:t>
            </a:r>
            <a:r>
              <a:rPr lang="en-US" sz="7200" b="1" dirty="0" smtClean="0"/>
              <a:t> </a:t>
            </a:r>
            <a:r>
              <a:rPr lang="en-US" sz="7200" b="1" dirty="0"/>
              <a:t>– sense of knowing </a:t>
            </a:r>
            <a:r>
              <a:rPr lang="en-US" sz="7200" b="1" dirty="0" smtClean="0"/>
              <a:t>beyond      		       understanding </a:t>
            </a:r>
            <a:r>
              <a:rPr lang="en-US" sz="7200" b="1" dirty="0"/>
              <a:t>and feeling… the universal mind</a:t>
            </a:r>
            <a:r>
              <a:rPr lang="en-US" sz="7200" b="1" u="sng" dirty="0"/>
              <a:t> </a:t>
            </a:r>
            <a:endParaRPr lang="en-US" sz="7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965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/>
            </a:r>
            <a:br>
              <a:rPr lang="en-US" dirty="0"/>
            </a:br>
            <a:r>
              <a:rPr lang="en-US" sz="2800" b="1" dirty="0"/>
              <a:t>SUMMARY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b="1" dirty="0"/>
              <a:t>FOUR LEVELS OF INQUIRY</a:t>
            </a:r>
            <a:endParaRPr lang="en-US" sz="4000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 algn="ctr">
              <a:buNone/>
            </a:pPr>
            <a:r>
              <a:rPr lang="en-US" sz="1900" b="1" dirty="0"/>
              <a:t>Creates a structure for participant attention to flow from known awareness, through awakening into an emerging new consciousness.</a:t>
            </a:r>
            <a:endParaRPr lang="en-US" sz="1900" dirty="0"/>
          </a:p>
          <a:p>
            <a:pPr marL="0" indent="0" algn="ctr">
              <a:buNone/>
            </a:pPr>
            <a:r>
              <a:rPr lang="en-US" sz="1900" b="1" dirty="0"/>
              <a:t>  </a:t>
            </a:r>
            <a:endParaRPr lang="en-US" sz="1900" dirty="0" smtClean="0"/>
          </a:p>
          <a:p>
            <a:pPr marL="0" indent="0" algn="ctr">
              <a:buNone/>
            </a:pPr>
            <a:r>
              <a:rPr lang="en-US" sz="1900" b="1" dirty="0" smtClean="0"/>
              <a:t>The </a:t>
            </a:r>
            <a:r>
              <a:rPr lang="en-US" sz="1900" b="1" dirty="0"/>
              <a:t>system of inquiry is applicable for everyday activities within ordinary states of consciousness.</a:t>
            </a:r>
            <a:endParaRPr lang="en-US" sz="1900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 algn="ctr">
              <a:buNone/>
            </a:pPr>
            <a:r>
              <a:rPr lang="en-US" b="1" dirty="0"/>
              <a:t>**********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568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360</TotalTime>
  <Words>49</Words>
  <Application>Microsoft Macintosh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Breeze</vt:lpstr>
      <vt:lpstr>FOUR LEVELS of INQUIRY</vt:lpstr>
      <vt:lpstr>        </vt:lpstr>
      <vt:lpstr>INQUIRY INTO FOUR LEVELS of KNOWING</vt:lpstr>
      <vt:lpstr>1st LEVEL OF INQUIRY </vt:lpstr>
      <vt:lpstr>  2nd LEVEL OF INQUIRY</vt:lpstr>
      <vt:lpstr> 3rd LEVEL OF INQUIRY</vt:lpstr>
      <vt:lpstr> 4th LEVEL OF INQUIRY</vt:lpstr>
      <vt:lpstr> REALIZATIONS</vt:lpstr>
      <vt:lpstr> SUMMARY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LEVELS of INQUIRY</dc:title>
  <dc:creator>Elizabeth Russell</dc:creator>
  <cp:lastModifiedBy>Regina Dr. Hess</cp:lastModifiedBy>
  <cp:revision>15</cp:revision>
  <cp:lastPrinted>2016-09-07T19:35:02Z</cp:lastPrinted>
  <dcterms:created xsi:type="dcterms:W3CDTF">2016-09-07T18:54:15Z</dcterms:created>
  <dcterms:modified xsi:type="dcterms:W3CDTF">2017-01-29T14:44:54Z</dcterms:modified>
</cp:coreProperties>
</file>