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4"/>
  </p:notesMasterIdLst>
  <p:sldIdLst>
    <p:sldId id="501" r:id="rId2"/>
    <p:sldId id="772" r:id="rId3"/>
    <p:sldId id="534" r:id="rId4"/>
    <p:sldId id="535" r:id="rId5"/>
    <p:sldId id="676" r:id="rId6"/>
    <p:sldId id="773" r:id="rId7"/>
    <p:sldId id="774" r:id="rId8"/>
    <p:sldId id="503" r:id="rId9"/>
    <p:sldId id="504" r:id="rId10"/>
    <p:sldId id="505" r:id="rId11"/>
    <p:sldId id="666" r:id="rId12"/>
    <p:sldId id="530" r:id="rId13"/>
    <p:sldId id="775" r:id="rId14"/>
    <p:sldId id="507" r:id="rId15"/>
    <p:sldId id="667" r:id="rId16"/>
    <p:sldId id="776" r:id="rId17"/>
    <p:sldId id="777" r:id="rId18"/>
    <p:sldId id="778" r:id="rId19"/>
    <p:sldId id="779" r:id="rId20"/>
    <p:sldId id="780" r:id="rId21"/>
    <p:sldId id="760" r:id="rId22"/>
    <p:sldId id="815" r:id="rId23"/>
    <p:sldId id="781" r:id="rId24"/>
    <p:sldId id="783" r:id="rId25"/>
    <p:sldId id="761" r:id="rId26"/>
    <p:sldId id="791" r:id="rId27"/>
    <p:sldId id="806" r:id="rId28"/>
    <p:sldId id="807" r:id="rId29"/>
    <p:sldId id="808" r:id="rId30"/>
    <p:sldId id="809" r:id="rId31"/>
    <p:sldId id="810" r:id="rId32"/>
    <p:sldId id="811" r:id="rId33"/>
    <p:sldId id="812" r:id="rId34"/>
    <p:sldId id="792" r:id="rId35"/>
    <p:sldId id="793" r:id="rId36"/>
    <p:sldId id="813" r:id="rId37"/>
    <p:sldId id="794" r:id="rId38"/>
    <p:sldId id="795" r:id="rId39"/>
    <p:sldId id="814" r:id="rId40"/>
    <p:sldId id="796" r:id="rId41"/>
    <p:sldId id="675" r:id="rId42"/>
    <p:sldId id="817" r:id="rId43"/>
    <p:sldId id="818" r:id="rId44"/>
    <p:sldId id="816" r:id="rId45"/>
    <p:sldId id="805" r:id="rId46"/>
    <p:sldId id="819" r:id="rId47"/>
    <p:sldId id="820" r:id="rId48"/>
    <p:sldId id="821" r:id="rId49"/>
    <p:sldId id="822" r:id="rId50"/>
    <p:sldId id="823" r:id="rId51"/>
    <p:sldId id="824" r:id="rId52"/>
    <p:sldId id="825" r:id="rId53"/>
    <p:sldId id="826" r:id="rId54"/>
    <p:sldId id="827" r:id="rId55"/>
    <p:sldId id="828" r:id="rId56"/>
    <p:sldId id="829" r:id="rId57"/>
    <p:sldId id="830" r:id="rId58"/>
    <p:sldId id="831" r:id="rId59"/>
    <p:sldId id="832" r:id="rId60"/>
    <p:sldId id="798" r:id="rId61"/>
    <p:sldId id="833" r:id="rId62"/>
    <p:sldId id="478" r:id="rId63"/>
    <p:sldId id="494" r:id="rId64"/>
    <p:sldId id="492" r:id="rId65"/>
    <p:sldId id="495" r:id="rId66"/>
    <p:sldId id="493" r:id="rId67"/>
    <p:sldId id="769" r:id="rId68"/>
    <p:sldId id="834" r:id="rId69"/>
    <p:sldId id="770" r:id="rId70"/>
    <p:sldId id="836" r:id="rId71"/>
    <p:sldId id="835" r:id="rId72"/>
    <p:sldId id="771" r:id="rId7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549"/>
    <a:srgbClr val="ECEAD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8" autoAdjust="0"/>
    <p:restoredTop sz="94690"/>
  </p:normalViewPr>
  <p:slideViewPr>
    <p:cSldViewPr snapToGrid="0" snapToObjects="1">
      <p:cViewPr varScale="1">
        <p:scale>
          <a:sx n="73" d="100"/>
          <a:sy n="73" d="100"/>
        </p:scale>
        <p:origin x="-173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notesMaster" Target="notesMasters/notesMaster1.xml"/><Relationship Id="rId75" Type="http://schemas.openxmlformats.org/officeDocument/2006/relationships/printerSettings" Target="printerSettings/printerSettings1.bin"/><Relationship Id="rId76" Type="http://schemas.openxmlformats.org/officeDocument/2006/relationships/presProps" Target="presProps.xml"/><Relationship Id="rId77" Type="http://schemas.openxmlformats.org/officeDocument/2006/relationships/viewProps" Target="viewProps.xml"/><Relationship Id="rId78" Type="http://schemas.openxmlformats.org/officeDocument/2006/relationships/theme" Target="theme/theme1.xml"/><Relationship Id="rId79"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969A3-EDF7-E54B-8F47-8E5EA1F1F59D}" type="datetimeFigureOut">
              <a:rPr lang="it-IT" smtClean="0"/>
              <a:t>29.01.17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2C4BBF-A1D0-ED44-A46B-CBD704911FAF}" type="slidenum">
              <a:rPr lang="it-IT" smtClean="0"/>
              <a:t>‹#›</a:t>
            </a:fld>
            <a:endParaRPr lang="it-IT"/>
          </a:p>
        </p:txBody>
      </p:sp>
    </p:spTree>
    <p:extLst>
      <p:ext uri="{BB962C8B-B14F-4D97-AF65-F5344CB8AC3E}">
        <p14:creationId xmlns:p14="http://schemas.microsoft.com/office/powerpoint/2010/main" val="324335624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5B991DBD-EA00-4A95-A850-9BF4E1F4AABE}" type="slidenum">
              <a:rPr lang="it-IT" smtClean="0"/>
              <a:pPr/>
              <a:t>14</a:t>
            </a:fld>
            <a:endParaRPr lang="it-IT"/>
          </a:p>
        </p:txBody>
      </p:sp>
    </p:spTree>
    <p:extLst>
      <p:ext uri="{BB962C8B-B14F-4D97-AF65-F5344CB8AC3E}">
        <p14:creationId xmlns:p14="http://schemas.microsoft.com/office/powerpoint/2010/main" val="409701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5B991DBD-EA00-4A95-A850-9BF4E1F4AABE}" type="slidenum">
              <a:rPr lang="it-IT" smtClean="0"/>
              <a:pPr/>
              <a:t>15</a:t>
            </a:fld>
            <a:endParaRPr lang="it-IT"/>
          </a:p>
        </p:txBody>
      </p:sp>
    </p:spTree>
    <p:extLst>
      <p:ext uri="{BB962C8B-B14F-4D97-AF65-F5344CB8AC3E}">
        <p14:creationId xmlns:p14="http://schemas.microsoft.com/office/powerpoint/2010/main" val="477133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5B991DBD-EA00-4A95-A850-9BF4E1F4AABE}" type="slidenum">
              <a:rPr lang="it-IT" smtClean="0"/>
              <a:pPr/>
              <a:t>60</a:t>
            </a:fld>
            <a:endParaRPr lang="it-IT"/>
          </a:p>
        </p:txBody>
      </p:sp>
    </p:spTree>
    <p:extLst>
      <p:ext uri="{BB962C8B-B14F-4D97-AF65-F5344CB8AC3E}">
        <p14:creationId xmlns:p14="http://schemas.microsoft.com/office/powerpoint/2010/main" val="57737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en-US"/>
          </a:p>
        </p:txBody>
      </p:sp>
      <p:sp>
        <p:nvSpPr>
          <p:cNvPr id="4" name="Segnaposto numero diapositiva 3"/>
          <p:cNvSpPr>
            <a:spLocks noGrp="1"/>
          </p:cNvSpPr>
          <p:nvPr>
            <p:ph type="sldNum" sz="quarter" idx="10"/>
          </p:nvPr>
        </p:nvSpPr>
        <p:spPr/>
        <p:txBody>
          <a:bodyPr/>
          <a:lstStyle/>
          <a:p>
            <a:fld id="{5B991DBD-EA00-4A95-A850-9BF4E1F4AABE}" type="slidenum">
              <a:rPr lang="it-IT" smtClean="0"/>
              <a:pPr/>
              <a:t>61</a:t>
            </a:fld>
            <a:endParaRPr lang="it-IT"/>
          </a:p>
        </p:txBody>
      </p:sp>
    </p:spTree>
    <p:extLst>
      <p:ext uri="{BB962C8B-B14F-4D97-AF65-F5344CB8AC3E}">
        <p14:creationId xmlns:p14="http://schemas.microsoft.com/office/powerpoint/2010/main" val="295098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fr-CH" smtClean="0"/>
              <a:t>Fare clic per modificare stile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D06ECB7C-3E7B-4B4D-BE77-14F87273F14B}" type="datetime1">
              <a:rPr lang="it-CH" smtClean="0"/>
              <a:t>29.01.17</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P. L. Lattuada M. D., PSY.D., Ph. D.</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mtClean="0"/>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a:p>
        </p:txBody>
      </p:sp>
      <p:sp>
        <p:nvSpPr>
          <p:cNvPr id="4" name="Date Placeholder 3"/>
          <p:cNvSpPr>
            <a:spLocks noGrp="1"/>
          </p:cNvSpPr>
          <p:nvPr>
            <p:ph type="dt" sz="half" idx="10"/>
          </p:nvPr>
        </p:nvSpPr>
        <p:spPr/>
        <p:txBody>
          <a:bodyPr/>
          <a:lstStyle/>
          <a:p>
            <a:fld id="{C686FC25-FC90-E84A-8A73-F51124BB58E6}" type="datetime1">
              <a:rPr lang="it-CH" smtClean="0"/>
              <a:t>29.01.17</a:t>
            </a:fld>
            <a:endParaRPr lang="en-US"/>
          </a:p>
        </p:txBody>
      </p:sp>
      <p:sp>
        <p:nvSpPr>
          <p:cNvPr id="5" name="Footer Placeholder 4"/>
          <p:cNvSpPr>
            <a:spLocks noGrp="1"/>
          </p:cNvSpPr>
          <p:nvPr>
            <p:ph type="ftr" sz="quarter" idx="11"/>
          </p:nvPr>
        </p:nvSpPr>
        <p:spPr/>
        <p:txBody>
          <a:bodyPr/>
          <a:lstStyle/>
          <a:p>
            <a:r>
              <a:rPr lang="en-US" smtClean="0"/>
              <a:t>P. L. Lattuada M. D., PSY.D., Ph. D.</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CH" smtClean="0"/>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a:p>
        </p:txBody>
      </p:sp>
      <p:sp>
        <p:nvSpPr>
          <p:cNvPr id="4" name="Date Placeholder 3"/>
          <p:cNvSpPr>
            <a:spLocks noGrp="1"/>
          </p:cNvSpPr>
          <p:nvPr>
            <p:ph type="dt" sz="half" idx="10"/>
          </p:nvPr>
        </p:nvSpPr>
        <p:spPr/>
        <p:txBody>
          <a:bodyPr/>
          <a:lstStyle/>
          <a:p>
            <a:fld id="{CC5E6FDF-2C8E-9F47-92CE-8BE24B86C618}" type="datetime1">
              <a:rPr lang="it-CH" smtClean="0"/>
              <a:t>29.01.17</a:t>
            </a:fld>
            <a:endParaRPr lang="en-US"/>
          </a:p>
        </p:txBody>
      </p:sp>
      <p:sp>
        <p:nvSpPr>
          <p:cNvPr id="5" name="Footer Placeholder 4"/>
          <p:cNvSpPr>
            <a:spLocks noGrp="1"/>
          </p:cNvSpPr>
          <p:nvPr>
            <p:ph type="ftr" sz="quarter" idx="11"/>
          </p:nvPr>
        </p:nvSpPr>
        <p:spPr/>
        <p:txBody>
          <a:bodyPr/>
          <a:lstStyle/>
          <a:p>
            <a:r>
              <a:rPr lang="en-US" smtClean="0"/>
              <a:t>P. L. Lattuada M. D., PSY.D., Ph. D.</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mtClean="0"/>
              <a:t>Fare clic per modificare stile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dirty="0" smtClean="0"/>
          </a:p>
        </p:txBody>
      </p:sp>
      <p:sp>
        <p:nvSpPr>
          <p:cNvPr id="4" name="Date Placeholder 3"/>
          <p:cNvSpPr>
            <a:spLocks noGrp="1"/>
          </p:cNvSpPr>
          <p:nvPr>
            <p:ph type="dt" sz="half" idx="10"/>
          </p:nvPr>
        </p:nvSpPr>
        <p:spPr/>
        <p:txBody>
          <a:bodyPr/>
          <a:lstStyle/>
          <a:p>
            <a:fld id="{87EE678D-5A52-0648-8B2F-2249F41F1113}" type="datetime1">
              <a:rPr lang="it-CH" smtClean="0"/>
              <a:t>29.01.17</a:t>
            </a:fld>
            <a:endParaRPr lang="en-US"/>
          </a:p>
        </p:txBody>
      </p:sp>
      <p:sp>
        <p:nvSpPr>
          <p:cNvPr id="5" name="Footer Placeholder 4"/>
          <p:cNvSpPr>
            <a:spLocks noGrp="1"/>
          </p:cNvSpPr>
          <p:nvPr>
            <p:ph type="ftr" sz="quarter" idx="11"/>
          </p:nvPr>
        </p:nvSpPr>
        <p:spPr/>
        <p:txBody>
          <a:bodyPr/>
          <a:lstStyle/>
          <a:p>
            <a:r>
              <a:rPr lang="en-US" smtClean="0"/>
              <a:t>P. L. Lattuada M. D., PSY.D., Ph. D.</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fr-CH" smtClean="0"/>
              <a:t>Fare clic per modificare stile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smtClean="0"/>
              <a:t>Fare clic per modificare gli stili del testo dello schema</a:t>
            </a:r>
          </a:p>
        </p:txBody>
      </p:sp>
      <p:sp>
        <p:nvSpPr>
          <p:cNvPr id="4" name="Date Placeholder 3"/>
          <p:cNvSpPr>
            <a:spLocks noGrp="1"/>
          </p:cNvSpPr>
          <p:nvPr>
            <p:ph type="dt" sz="half" idx="10"/>
          </p:nvPr>
        </p:nvSpPr>
        <p:spPr/>
        <p:txBody>
          <a:bodyPr/>
          <a:lstStyle/>
          <a:p>
            <a:fld id="{12E16A1D-7BBA-9C40-8674-494D0607F471}" type="datetime1">
              <a:rPr lang="it-CH" smtClean="0"/>
              <a:t>29.01.17</a:t>
            </a:fld>
            <a:endParaRPr lang="en-US"/>
          </a:p>
        </p:txBody>
      </p:sp>
      <p:sp>
        <p:nvSpPr>
          <p:cNvPr id="5" name="Footer Placeholder 4"/>
          <p:cNvSpPr>
            <a:spLocks noGrp="1"/>
          </p:cNvSpPr>
          <p:nvPr>
            <p:ph type="ftr" sz="quarter" idx="11"/>
          </p:nvPr>
        </p:nvSpPr>
        <p:spPr/>
        <p:txBody>
          <a:bodyPr/>
          <a:lstStyle/>
          <a:p>
            <a:r>
              <a:rPr lang="en-US" smtClean="0"/>
              <a:t>P. L. Lattuada M. D., PSY.D., Ph. D.</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mtClean="0"/>
              <a:t>Fare clic per modificare stile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dirty="0" smtClean="0"/>
          </a:p>
        </p:txBody>
      </p:sp>
      <p:sp>
        <p:nvSpPr>
          <p:cNvPr id="5" name="Date Placeholder 4"/>
          <p:cNvSpPr>
            <a:spLocks noGrp="1"/>
          </p:cNvSpPr>
          <p:nvPr>
            <p:ph type="dt" sz="half" idx="10"/>
          </p:nvPr>
        </p:nvSpPr>
        <p:spPr/>
        <p:txBody>
          <a:bodyPr/>
          <a:lstStyle/>
          <a:p>
            <a:fld id="{5BD75091-FC95-A64B-98EF-573D6D5F1D48}" type="datetime1">
              <a:rPr lang="it-CH" smtClean="0"/>
              <a:t>29.01.17</a:t>
            </a:fld>
            <a:endParaRPr lang="en-US"/>
          </a:p>
        </p:txBody>
      </p:sp>
      <p:sp>
        <p:nvSpPr>
          <p:cNvPr id="6" name="Footer Placeholder 5"/>
          <p:cNvSpPr>
            <a:spLocks noGrp="1"/>
          </p:cNvSpPr>
          <p:nvPr>
            <p:ph type="ftr" sz="quarter" idx="11"/>
          </p:nvPr>
        </p:nvSpPr>
        <p:spPr/>
        <p:txBody>
          <a:bodyPr/>
          <a:lstStyle/>
          <a:p>
            <a:r>
              <a:rPr lang="en-US" smtClean="0"/>
              <a:t>P. L. Lattuada M. D., PSY.D., Ph. D.</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H" smtClean="0"/>
              <a:t>Fare clic per modificare stile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Fare clic per modificare gli stili del testo dello schema</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smtClean="0"/>
              <a:t>Fare clic per modificare gli stili del testo dello schema</a:t>
            </a:r>
          </a:p>
        </p:txBody>
      </p:sp>
      <p:sp>
        <p:nvSpPr>
          <p:cNvPr id="7" name="Date Placeholder 6"/>
          <p:cNvSpPr>
            <a:spLocks noGrp="1"/>
          </p:cNvSpPr>
          <p:nvPr>
            <p:ph type="dt" sz="half" idx="10"/>
          </p:nvPr>
        </p:nvSpPr>
        <p:spPr/>
        <p:txBody>
          <a:bodyPr/>
          <a:lstStyle/>
          <a:p>
            <a:fld id="{A7517A6B-120E-D34F-A45C-1732BE8158AE}" type="datetime1">
              <a:rPr lang="it-CH" smtClean="0"/>
              <a:t>29.01.17</a:t>
            </a:fld>
            <a:endParaRPr lang="en-US"/>
          </a:p>
        </p:txBody>
      </p:sp>
      <p:sp>
        <p:nvSpPr>
          <p:cNvPr id="8" name="Footer Placeholder 7"/>
          <p:cNvSpPr>
            <a:spLocks noGrp="1"/>
          </p:cNvSpPr>
          <p:nvPr>
            <p:ph type="ftr" sz="quarter" idx="11"/>
          </p:nvPr>
        </p:nvSpPr>
        <p:spPr/>
        <p:txBody>
          <a:bodyPr/>
          <a:lstStyle/>
          <a:p>
            <a:r>
              <a:rPr lang="en-US" smtClean="0"/>
              <a:t>P. L. Lattuada M. D., PSY.D., Ph. D.</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H" smtClean="0"/>
              <a:t>Fare clic per modificare stile</a:t>
            </a:r>
            <a:endParaRPr lang="en-US" dirty="0"/>
          </a:p>
        </p:txBody>
      </p:sp>
      <p:sp>
        <p:nvSpPr>
          <p:cNvPr id="3" name="Date Placeholder 2"/>
          <p:cNvSpPr>
            <a:spLocks noGrp="1"/>
          </p:cNvSpPr>
          <p:nvPr>
            <p:ph type="dt" sz="half" idx="10"/>
          </p:nvPr>
        </p:nvSpPr>
        <p:spPr/>
        <p:txBody>
          <a:bodyPr/>
          <a:lstStyle/>
          <a:p>
            <a:fld id="{C14297EC-7CBE-9344-8C74-6B9272E423DC}" type="datetime1">
              <a:rPr lang="it-CH" smtClean="0"/>
              <a:t>29.01.17</a:t>
            </a:fld>
            <a:endParaRPr lang="en-US"/>
          </a:p>
        </p:txBody>
      </p:sp>
      <p:sp>
        <p:nvSpPr>
          <p:cNvPr id="4" name="Footer Placeholder 3"/>
          <p:cNvSpPr>
            <a:spLocks noGrp="1"/>
          </p:cNvSpPr>
          <p:nvPr>
            <p:ph type="ftr" sz="quarter" idx="11"/>
          </p:nvPr>
        </p:nvSpPr>
        <p:spPr/>
        <p:txBody>
          <a:bodyPr/>
          <a:lstStyle/>
          <a:p>
            <a:r>
              <a:rPr lang="en-US" smtClean="0"/>
              <a:t>P. L. Lattuada M. D., PSY.D., Ph. D.</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F152-8782-1949-8975-BF8C262C3518}" type="datetime1">
              <a:rPr lang="it-CH" smtClean="0"/>
              <a:t>29.01.17</a:t>
            </a:fld>
            <a:endParaRPr lang="en-US"/>
          </a:p>
        </p:txBody>
      </p:sp>
      <p:sp>
        <p:nvSpPr>
          <p:cNvPr id="3" name="Footer Placeholder 2"/>
          <p:cNvSpPr>
            <a:spLocks noGrp="1"/>
          </p:cNvSpPr>
          <p:nvPr>
            <p:ph type="ftr" sz="quarter" idx="11"/>
          </p:nvPr>
        </p:nvSpPr>
        <p:spPr/>
        <p:txBody>
          <a:bodyPr/>
          <a:lstStyle/>
          <a:p>
            <a:r>
              <a:rPr lang="en-US" smtClean="0"/>
              <a:t>P. L. Lattuada M. D., PSY.D., Ph. D.</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fr-CH" smtClean="0"/>
              <a:t>Fare clic per modificare stile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Fare clic per modificare gli stili del testo dello schema</a:t>
            </a:r>
          </a:p>
        </p:txBody>
      </p:sp>
      <p:sp>
        <p:nvSpPr>
          <p:cNvPr id="5" name="Date Placeholder 4"/>
          <p:cNvSpPr>
            <a:spLocks noGrp="1"/>
          </p:cNvSpPr>
          <p:nvPr>
            <p:ph type="dt" sz="half" idx="10"/>
          </p:nvPr>
        </p:nvSpPr>
        <p:spPr/>
        <p:txBody>
          <a:bodyPr/>
          <a:lstStyle/>
          <a:p>
            <a:fld id="{A107336E-3786-0D4B-ACBB-7AAF5A3DD99E}" type="datetime1">
              <a:rPr lang="it-CH" smtClean="0"/>
              <a:t>29.01.17</a:t>
            </a:fld>
            <a:endParaRPr lang="en-US"/>
          </a:p>
        </p:txBody>
      </p:sp>
      <p:sp>
        <p:nvSpPr>
          <p:cNvPr id="6" name="Footer Placeholder 5"/>
          <p:cNvSpPr>
            <a:spLocks noGrp="1"/>
          </p:cNvSpPr>
          <p:nvPr>
            <p:ph type="ftr" sz="quarter" idx="11"/>
          </p:nvPr>
        </p:nvSpPr>
        <p:spPr/>
        <p:txBody>
          <a:bodyPr/>
          <a:lstStyle/>
          <a:p>
            <a:r>
              <a:rPr lang="en-US" smtClean="0"/>
              <a:t>P. L. Lattuada M. D., PSY.D., Ph. D.</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fr-CH" smtClean="0"/>
              <a:t>Fare clic per modificare stile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H"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smtClean="0"/>
              <a:t>Fare clic per modificare gli stili del testo dello schema</a:t>
            </a:r>
          </a:p>
        </p:txBody>
      </p:sp>
      <p:sp>
        <p:nvSpPr>
          <p:cNvPr id="5" name="Date Placeholder 4"/>
          <p:cNvSpPr>
            <a:spLocks noGrp="1"/>
          </p:cNvSpPr>
          <p:nvPr>
            <p:ph type="dt" sz="half" idx="10"/>
          </p:nvPr>
        </p:nvSpPr>
        <p:spPr/>
        <p:txBody>
          <a:bodyPr/>
          <a:lstStyle/>
          <a:p>
            <a:fld id="{1AACD43F-D139-3344-A0CB-D69870AD7C7C}" type="datetime1">
              <a:rPr lang="it-CH" smtClean="0"/>
              <a:t>29.01.17</a:t>
            </a:fld>
            <a:endParaRPr lang="en-US"/>
          </a:p>
        </p:txBody>
      </p:sp>
      <p:sp>
        <p:nvSpPr>
          <p:cNvPr id="6" name="Footer Placeholder 5"/>
          <p:cNvSpPr>
            <a:spLocks noGrp="1"/>
          </p:cNvSpPr>
          <p:nvPr>
            <p:ph type="ftr" sz="quarter" idx="11"/>
          </p:nvPr>
        </p:nvSpPr>
        <p:spPr/>
        <p:txBody>
          <a:bodyPr/>
          <a:lstStyle/>
          <a:p>
            <a:r>
              <a:rPr lang="en-US" smtClean="0"/>
              <a:t>P. L. Lattuada M. D., PSY.D., Ph. D.</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fr-CH" smtClean="0"/>
              <a:t>Fare clic per modificare stile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CH" smtClean="0"/>
              <a:t>Fare clic per modificare gli stili del testo dello schema</a:t>
            </a:r>
          </a:p>
          <a:p>
            <a:pPr lvl="1"/>
            <a:r>
              <a:rPr lang="fr-CH" smtClean="0"/>
              <a:t>Secondo livello</a:t>
            </a:r>
          </a:p>
          <a:p>
            <a:pPr lvl="2"/>
            <a:r>
              <a:rPr lang="fr-CH" smtClean="0"/>
              <a:t>Terzo livello</a:t>
            </a:r>
          </a:p>
          <a:p>
            <a:pPr lvl="3"/>
            <a:r>
              <a:rPr lang="fr-CH" smtClean="0"/>
              <a:t>Quarto livello</a:t>
            </a:r>
          </a:p>
          <a:p>
            <a:pPr lvl="4"/>
            <a:r>
              <a:rPr lang="fr-CH" smtClean="0"/>
              <a:t>Quinto livello</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90841B8-219A-3B42-9885-FCA0CD127C95}" type="datetime1">
              <a:rPr lang="it-CH" smtClean="0"/>
              <a:t>29.01.17</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P. L. Lattuada M. D., PSY.D., Ph. D.</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tegraltranspersona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tegraltranspersona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85009"/>
            <a:ext cx="8085551" cy="1202499"/>
          </a:xfrm>
        </p:spPr>
        <p:txBody>
          <a:bodyPr/>
          <a:lstStyle/>
          <a:p>
            <a:pPr>
              <a:lnSpc>
                <a:spcPct val="100000"/>
              </a:lnSpc>
            </a:pPr>
            <a:r>
              <a:rPr lang="it-IT" sz="4000" dirty="0" smtClean="0"/>
              <a:t/>
            </a:r>
            <a:br>
              <a:rPr lang="it-IT" sz="4000" dirty="0" smtClean="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t>
            </a:r>
            <a:r>
              <a:rPr lang="it-IT" sz="4000" dirty="0" smtClean="0"/>
              <a:t>                                                              </a:t>
            </a:r>
            <a:br>
              <a:rPr lang="it-IT" sz="4000" dirty="0" smtClean="0"/>
            </a:br>
            <a:r>
              <a:rPr lang="it-IT" sz="2800" dirty="0" err="1" smtClean="0"/>
              <a:t>Steps</a:t>
            </a:r>
            <a:r>
              <a:rPr lang="it-IT" sz="2800" dirty="0" smtClean="0"/>
              <a:t> </a:t>
            </a:r>
            <a:r>
              <a:rPr lang="it-IT" sz="2800" dirty="0" err="1" smtClean="0"/>
              <a:t>towards</a:t>
            </a:r>
            <a:r>
              <a:rPr lang="it-IT" sz="2800" dirty="0" smtClean="0"/>
              <a:t> </a:t>
            </a:r>
            <a:br>
              <a:rPr lang="it-IT" sz="2800" dirty="0" smtClean="0"/>
            </a:br>
            <a:r>
              <a:rPr lang="en-US" sz="4000" dirty="0" smtClean="0"/>
              <a:t>Integral Transpersonal Inquiry</a:t>
            </a:r>
            <a:br>
              <a:rPr lang="en-US" sz="4000" dirty="0" smtClean="0"/>
            </a:br>
            <a:endParaRPr lang="en-US" sz="2400" dirty="0"/>
          </a:p>
        </p:txBody>
      </p:sp>
      <p:sp>
        <p:nvSpPr>
          <p:cNvPr id="3" name="Segnaposto contenuto 2"/>
          <p:cNvSpPr>
            <a:spLocks noGrp="1"/>
          </p:cNvSpPr>
          <p:nvPr>
            <p:ph idx="1"/>
          </p:nvPr>
        </p:nvSpPr>
        <p:spPr>
          <a:xfrm>
            <a:off x="457200" y="3056351"/>
            <a:ext cx="8229600" cy="3069812"/>
          </a:xfrm>
        </p:spPr>
        <p:txBody>
          <a:bodyPr/>
          <a:lstStyle/>
          <a:p>
            <a:pPr marL="0" indent="0" algn="ctr">
              <a:buNone/>
            </a:pPr>
            <a:r>
              <a:rPr lang="en-US" dirty="0" smtClean="0"/>
              <a:t>P. L. </a:t>
            </a:r>
            <a:r>
              <a:rPr lang="en-US" dirty="0" err="1" smtClean="0"/>
              <a:t>Lattuada</a:t>
            </a:r>
            <a:r>
              <a:rPr lang="en-US" dirty="0" smtClean="0"/>
              <a:t> M.D., </a:t>
            </a:r>
            <a:r>
              <a:rPr lang="en-US" dirty="0" err="1" smtClean="0"/>
              <a:t>Psy</a:t>
            </a:r>
            <a:r>
              <a:rPr lang="en-US" dirty="0" smtClean="0"/>
              <a:t>. D., Ph.D. </a:t>
            </a:r>
          </a:p>
          <a:p>
            <a:pPr marL="0" indent="0" algn="ctr">
              <a:buNone/>
            </a:pPr>
            <a:r>
              <a:rPr lang="en-US" dirty="0" smtClean="0"/>
              <a:t>Integral Transpersonal Institute of Milan, Italy</a:t>
            </a:r>
          </a:p>
          <a:p>
            <a:pPr marL="0" indent="0" algn="ctr">
              <a:buNone/>
            </a:pPr>
            <a:r>
              <a:rPr lang="en-US" dirty="0" smtClean="0"/>
              <a:t>Sofia University </a:t>
            </a:r>
            <a:r>
              <a:rPr lang="en-US" sz="2000" dirty="0" smtClean="0"/>
              <a:t>Palo Alto, CA, USA</a:t>
            </a:r>
          </a:p>
          <a:p>
            <a:pPr marL="0" indent="0" algn="ctr">
              <a:buNone/>
            </a:pPr>
            <a:r>
              <a:rPr lang="en-US" dirty="0" smtClean="0">
                <a:hlinkClick r:id="rId2"/>
              </a:rPr>
              <a:t>www.integraltranspersonal.com</a:t>
            </a:r>
            <a:endParaRPr lang="en-US" dirty="0" smtClean="0"/>
          </a:p>
          <a:p>
            <a:pPr marL="0" indent="0" algn="ctr">
              <a:buNone/>
            </a:pPr>
            <a:endParaRPr lang="en-US" dirty="0" smtClean="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659881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p:cNvSpPr/>
          <p:nvPr/>
        </p:nvSpPr>
        <p:spPr>
          <a:xfrm>
            <a:off x="2199925" y="411435"/>
            <a:ext cx="4846991" cy="4329015"/>
          </a:xfrm>
          <a:prstGeom prst="ellipse">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t>v</a:t>
            </a:r>
          </a:p>
          <a:p>
            <a:pPr algn="ctr"/>
            <a:endParaRPr lang="it-IT" dirty="0"/>
          </a:p>
        </p:txBody>
      </p:sp>
      <p:sp>
        <p:nvSpPr>
          <p:cNvPr id="5" name="Ovale 4"/>
          <p:cNvSpPr/>
          <p:nvPr/>
        </p:nvSpPr>
        <p:spPr>
          <a:xfrm>
            <a:off x="3267115" y="3112597"/>
            <a:ext cx="2736492" cy="1627853"/>
          </a:xfrm>
          <a:prstGeom prst="ellipse">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4000" dirty="0" smtClean="0">
                <a:solidFill>
                  <a:srgbClr val="000090"/>
                </a:solidFill>
              </a:rPr>
              <a:t>world</a:t>
            </a:r>
            <a:endParaRPr lang="it-IT" sz="4000" dirty="0">
              <a:solidFill>
                <a:srgbClr val="000090"/>
              </a:solidFill>
            </a:endParaRPr>
          </a:p>
        </p:txBody>
      </p:sp>
      <p:sp>
        <p:nvSpPr>
          <p:cNvPr id="6" name="Ovale 5"/>
          <p:cNvSpPr/>
          <p:nvPr/>
        </p:nvSpPr>
        <p:spPr>
          <a:xfrm>
            <a:off x="3255174" y="411435"/>
            <a:ext cx="2736492" cy="1627853"/>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000" b="1" dirty="0" err="1" smtClean="0">
                <a:solidFill>
                  <a:srgbClr val="000090"/>
                </a:solidFill>
              </a:rPr>
              <a:t>know</a:t>
            </a:r>
            <a:endParaRPr lang="it-IT" sz="2000" b="1" dirty="0">
              <a:solidFill>
                <a:srgbClr val="000090"/>
              </a:solidFill>
            </a:endParaRPr>
          </a:p>
        </p:txBody>
      </p:sp>
      <p:sp>
        <p:nvSpPr>
          <p:cNvPr id="7" name="CasellaDiTesto 6"/>
          <p:cNvSpPr txBox="1"/>
          <p:nvPr/>
        </p:nvSpPr>
        <p:spPr>
          <a:xfrm>
            <a:off x="1656186" y="2599326"/>
            <a:ext cx="543739" cy="461665"/>
          </a:xfrm>
          <a:prstGeom prst="rect">
            <a:avLst/>
          </a:prstGeom>
          <a:noFill/>
        </p:spPr>
        <p:txBody>
          <a:bodyPr wrap="none" rtlCol="0">
            <a:spAutoFit/>
          </a:bodyPr>
          <a:lstStyle/>
          <a:p>
            <a:r>
              <a:rPr lang="it-IT" sz="2400" b="1" dirty="0" smtClean="0">
                <a:solidFill>
                  <a:srgbClr val="000090"/>
                </a:solidFill>
              </a:rPr>
              <a:t>do</a:t>
            </a:r>
            <a:endParaRPr lang="it-IT" sz="2400" b="1" dirty="0">
              <a:solidFill>
                <a:srgbClr val="000090"/>
              </a:solidFill>
            </a:endParaRPr>
          </a:p>
        </p:txBody>
      </p:sp>
      <p:sp>
        <p:nvSpPr>
          <p:cNvPr id="8" name="CasellaDiTesto 7"/>
          <p:cNvSpPr txBox="1"/>
          <p:nvPr/>
        </p:nvSpPr>
        <p:spPr>
          <a:xfrm>
            <a:off x="6917390" y="2613732"/>
            <a:ext cx="1012260" cy="461665"/>
          </a:xfrm>
          <a:prstGeom prst="rect">
            <a:avLst/>
          </a:prstGeom>
          <a:noFill/>
        </p:spPr>
        <p:txBody>
          <a:bodyPr wrap="square" rtlCol="0">
            <a:spAutoFit/>
          </a:bodyPr>
          <a:lstStyle/>
          <a:p>
            <a:r>
              <a:rPr lang="it-IT" sz="2400" b="1" dirty="0" err="1" smtClean="0">
                <a:solidFill>
                  <a:srgbClr val="000090"/>
                </a:solidFill>
              </a:rPr>
              <a:t>feel</a:t>
            </a:r>
            <a:endParaRPr lang="it-IT" sz="2400" b="1" dirty="0">
              <a:solidFill>
                <a:srgbClr val="000090"/>
              </a:solidFill>
            </a:endParaRPr>
          </a:p>
        </p:txBody>
      </p:sp>
      <p:cxnSp>
        <p:nvCxnSpPr>
          <p:cNvPr id="12" name="Connettore 2 11"/>
          <p:cNvCxnSpPr/>
          <p:nvPr/>
        </p:nvCxnSpPr>
        <p:spPr>
          <a:xfrm>
            <a:off x="2254916" y="3649252"/>
            <a:ext cx="51644" cy="17240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flipV="1">
            <a:off x="6940284" y="3707704"/>
            <a:ext cx="56799" cy="11395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CasellaDiTesto 28"/>
          <p:cNvSpPr txBox="1"/>
          <p:nvPr/>
        </p:nvSpPr>
        <p:spPr>
          <a:xfrm>
            <a:off x="-367144" y="4839021"/>
            <a:ext cx="9981128" cy="954107"/>
          </a:xfrm>
          <a:prstGeom prst="rect">
            <a:avLst/>
          </a:prstGeom>
          <a:noFill/>
        </p:spPr>
        <p:txBody>
          <a:bodyPr wrap="square" rtlCol="0">
            <a:spAutoFit/>
          </a:bodyPr>
          <a:lstStyle/>
          <a:p>
            <a:pPr algn="ctr"/>
            <a:r>
              <a:rPr lang="it-IT" sz="2400" dirty="0" smtClean="0">
                <a:solidFill>
                  <a:srgbClr val="002060"/>
                </a:solidFill>
              </a:rPr>
              <a:t>The game</a:t>
            </a:r>
          </a:p>
          <a:p>
            <a:pPr algn="ctr"/>
            <a:r>
              <a:rPr lang="en-US" sz="3200" dirty="0" smtClean="0">
                <a:solidFill>
                  <a:srgbClr val="002060"/>
                </a:solidFill>
              </a:rPr>
              <a:t>The circuit of the experience</a:t>
            </a:r>
            <a:endParaRPr lang="en-US" sz="3200" dirty="0">
              <a:solidFill>
                <a:srgbClr val="002060"/>
              </a:solidFill>
            </a:endParaRPr>
          </a:p>
        </p:txBody>
      </p:sp>
      <p:sp>
        <p:nvSpPr>
          <p:cNvPr id="2" name="Segnaposto piè di pagina 1"/>
          <p:cNvSpPr>
            <a:spLocks noGrp="1"/>
          </p:cNvSpPr>
          <p:nvPr>
            <p:ph type="ftr" sz="quarter" idx="12"/>
          </p:nvPr>
        </p:nvSpPr>
        <p:spPr/>
        <p:txBody>
          <a:bodyPr/>
          <a:lstStyle/>
          <a:p>
            <a:r>
              <a:rPr lang="en-US" smtClean="0"/>
              <a:t>P. L. Lattuada M. D., PSY.D., Ph. D.</a:t>
            </a:r>
            <a:endParaRPr lang="en-US" dirty="0"/>
          </a:p>
        </p:txBody>
      </p:sp>
    </p:spTree>
    <p:extLst>
      <p:ext uri="{BB962C8B-B14F-4D97-AF65-F5344CB8AC3E}">
        <p14:creationId xmlns:p14="http://schemas.microsoft.com/office/powerpoint/2010/main" val="1043872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p:cNvSpPr/>
          <p:nvPr/>
        </p:nvSpPr>
        <p:spPr>
          <a:xfrm>
            <a:off x="2150092" y="465809"/>
            <a:ext cx="4846991" cy="4329015"/>
          </a:xfrm>
          <a:prstGeom prst="ellipse">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t>v</a:t>
            </a:r>
          </a:p>
          <a:p>
            <a:pPr algn="ctr"/>
            <a:endParaRPr lang="it-IT" dirty="0"/>
          </a:p>
        </p:txBody>
      </p:sp>
      <p:sp>
        <p:nvSpPr>
          <p:cNvPr id="5" name="Ovale 4"/>
          <p:cNvSpPr/>
          <p:nvPr/>
        </p:nvSpPr>
        <p:spPr>
          <a:xfrm>
            <a:off x="3205341" y="3166970"/>
            <a:ext cx="2736492" cy="1627853"/>
          </a:xfrm>
          <a:prstGeom prst="ellipse">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4000" dirty="0" smtClean="0">
                <a:solidFill>
                  <a:srgbClr val="000090"/>
                </a:solidFill>
              </a:rPr>
              <a:t>world</a:t>
            </a:r>
            <a:endParaRPr lang="it-IT" sz="4000" dirty="0">
              <a:solidFill>
                <a:srgbClr val="000090"/>
              </a:solidFill>
            </a:endParaRPr>
          </a:p>
        </p:txBody>
      </p:sp>
      <p:sp>
        <p:nvSpPr>
          <p:cNvPr id="6" name="Ovale 5"/>
          <p:cNvSpPr/>
          <p:nvPr/>
        </p:nvSpPr>
        <p:spPr>
          <a:xfrm>
            <a:off x="3241082" y="465808"/>
            <a:ext cx="2736492" cy="1627853"/>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smtClean="0">
                <a:solidFill>
                  <a:srgbClr val="000090"/>
                </a:solidFill>
              </a:rPr>
              <a:t>concept</a:t>
            </a:r>
            <a:endParaRPr lang="en-US" sz="2000" b="1" dirty="0">
              <a:solidFill>
                <a:srgbClr val="000090"/>
              </a:solidFill>
            </a:endParaRPr>
          </a:p>
        </p:txBody>
      </p:sp>
      <p:sp>
        <p:nvSpPr>
          <p:cNvPr id="7" name="CasellaDiTesto 6"/>
          <p:cNvSpPr txBox="1"/>
          <p:nvPr/>
        </p:nvSpPr>
        <p:spPr>
          <a:xfrm>
            <a:off x="1674225" y="2630316"/>
            <a:ext cx="577402" cy="461665"/>
          </a:xfrm>
          <a:prstGeom prst="rect">
            <a:avLst/>
          </a:prstGeom>
          <a:noFill/>
        </p:spPr>
        <p:txBody>
          <a:bodyPr wrap="none" rtlCol="0">
            <a:spAutoFit/>
          </a:bodyPr>
          <a:lstStyle/>
          <a:p>
            <a:r>
              <a:rPr lang="en-US" sz="2400" b="1" dirty="0" smtClean="0">
                <a:solidFill>
                  <a:srgbClr val="000090"/>
                </a:solidFill>
              </a:rPr>
              <a:t>act</a:t>
            </a:r>
            <a:endParaRPr lang="en-US" sz="2400" b="1" dirty="0">
              <a:solidFill>
                <a:srgbClr val="000090"/>
              </a:solidFill>
            </a:endParaRPr>
          </a:p>
        </p:txBody>
      </p:sp>
      <p:sp>
        <p:nvSpPr>
          <p:cNvPr id="8" name="CasellaDiTesto 7"/>
          <p:cNvSpPr txBox="1"/>
          <p:nvPr/>
        </p:nvSpPr>
        <p:spPr>
          <a:xfrm>
            <a:off x="6823616" y="2638526"/>
            <a:ext cx="1418509" cy="461665"/>
          </a:xfrm>
          <a:prstGeom prst="rect">
            <a:avLst/>
          </a:prstGeom>
          <a:noFill/>
        </p:spPr>
        <p:txBody>
          <a:bodyPr wrap="square" rtlCol="0">
            <a:spAutoFit/>
          </a:bodyPr>
          <a:lstStyle/>
          <a:p>
            <a:r>
              <a:rPr lang="en-US" sz="2400" b="1" smtClean="0">
                <a:solidFill>
                  <a:srgbClr val="000090"/>
                </a:solidFill>
              </a:rPr>
              <a:t>percept</a:t>
            </a:r>
            <a:endParaRPr lang="en-US" sz="2400" b="1" dirty="0">
              <a:solidFill>
                <a:srgbClr val="000090"/>
              </a:solidFill>
            </a:endParaRPr>
          </a:p>
        </p:txBody>
      </p:sp>
      <p:cxnSp>
        <p:nvCxnSpPr>
          <p:cNvPr id="12" name="Connettore 2 11"/>
          <p:cNvCxnSpPr/>
          <p:nvPr/>
        </p:nvCxnSpPr>
        <p:spPr>
          <a:xfrm>
            <a:off x="2254916" y="3649252"/>
            <a:ext cx="51644" cy="17240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flipV="1">
            <a:off x="6940284" y="3707704"/>
            <a:ext cx="56799" cy="11395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CasellaDiTesto 1"/>
          <p:cNvSpPr txBox="1"/>
          <p:nvPr/>
        </p:nvSpPr>
        <p:spPr>
          <a:xfrm>
            <a:off x="2083151" y="5098533"/>
            <a:ext cx="4877917" cy="954107"/>
          </a:xfrm>
          <a:prstGeom prst="rect">
            <a:avLst/>
          </a:prstGeom>
          <a:noFill/>
        </p:spPr>
        <p:txBody>
          <a:bodyPr wrap="square" rtlCol="0">
            <a:spAutoFit/>
          </a:bodyPr>
          <a:lstStyle/>
          <a:p>
            <a:pPr algn="ctr"/>
            <a:r>
              <a:rPr lang="en-US" sz="2400" dirty="0" smtClean="0">
                <a:solidFill>
                  <a:srgbClr val="002060"/>
                </a:solidFill>
              </a:rPr>
              <a:t>Playing the game </a:t>
            </a:r>
          </a:p>
          <a:p>
            <a:pPr algn="ctr"/>
            <a:r>
              <a:rPr lang="en-US" sz="3200" dirty="0" smtClean="0">
                <a:solidFill>
                  <a:srgbClr val="002060"/>
                </a:solidFill>
              </a:rPr>
              <a:t>The organismic triad</a:t>
            </a:r>
            <a:endParaRPr lang="en-US" sz="3200" dirty="0">
              <a:solidFill>
                <a:srgbClr val="002060"/>
              </a:solidFill>
            </a:endParaRPr>
          </a:p>
        </p:txBody>
      </p:sp>
      <p:sp>
        <p:nvSpPr>
          <p:cNvPr id="3" name="Segnaposto piè di pagina 2"/>
          <p:cNvSpPr>
            <a:spLocks noGrp="1"/>
          </p:cNvSpPr>
          <p:nvPr>
            <p:ph type="ftr" sz="quarter" idx="12"/>
          </p:nvPr>
        </p:nvSpPr>
        <p:spPr/>
        <p:txBody>
          <a:bodyPr/>
          <a:lstStyle/>
          <a:p>
            <a:r>
              <a:rPr lang="en-US" smtClean="0"/>
              <a:t>P. L. Lattuada M. D., PSY.D., Ph. D.</a:t>
            </a:r>
            <a:endParaRPr lang="en-US" dirty="0"/>
          </a:p>
        </p:txBody>
      </p:sp>
    </p:spTree>
    <p:extLst>
      <p:ext uri="{BB962C8B-B14F-4D97-AF65-F5344CB8AC3E}">
        <p14:creationId xmlns:p14="http://schemas.microsoft.com/office/powerpoint/2010/main" val="868230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9"/>
          <p:cNvSpPr/>
          <p:nvPr/>
        </p:nvSpPr>
        <p:spPr>
          <a:xfrm>
            <a:off x="2940785" y="2607001"/>
            <a:ext cx="3542308" cy="2907809"/>
          </a:xfrm>
          <a:prstGeom prst="rect">
            <a:avLst/>
          </a:prstGeom>
          <a:ln w="57150"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9" name="Rettangolo 8"/>
          <p:cNvSpPr/>
          <p:nvPr/>
        </p:nvSpPr>
        <p:spPr>
          <a:xfrm>
            <a:off x="2940784" y="2490019"/>
            <a:ext cx="3542308" cy="3024791"/>
          </a:xfrm>
          <a:prstGeom prst="rect">
            <a:avLst/>
          </a:prstGeom>
          <a:ln>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5" name="Ovale 4"/>
          <p:cNvSpPr/>
          <p:nvPr/>
        </p:nvSpPr>
        <p:spPr>
          <a:xfrm>
            <a:off x="1045829" y="1307175"/>
            <a:ext cx="7264775" cy="5340743"/>
          </a:xfrm>
          <a:prstGeom prst="ellipse">
            <a:avLst/>
          </a:prstGeom>
          <a:ln w="57150">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2" name="Titolo 1"/>
          <p:cNvSpPr>
            <a:spLocks noGrp="1"/>
          </p:cNvSpPr>
          <p:nvPr>
            <p:ph type="title"/>
          </p:nvPr>
        </p:nvSpPr>
        <p:spPr>
          <a:xfrm>
            <a:off x="426950" y="1267366"/>
            <a:ext cx="8180690" cy="728282"/>
          </a:xfrm>
        </p:spPr>
        <p:txBody>
          <a:bodyPr/>
          <a:lstStyle/>
          <a:p>
            <a:pPr>
              <a:lnSpc>
                <a:spcPct val="100000"/>
              </a:lnSpc>
            </a:pP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normAutofit/>
          </a:bodyPr>
          <a:lstStyle/>
          <a:p>
            <a:pPr marL="0" indent="0">
              <a:buNone/>
            </a:pPr>
            <a:r>
              <a:rPr lang="it-IT" dirty="0" smtClean="0"/>
              <a:t>	</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endParaRPr lang="it-IT"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sz="1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it-IT" sz="1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sz="1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dirty="0" smtClean="0"/>
              <a:t>			</a:t>
            </a:r>
            <a:r>
              <a:rPr lang="it-IT" sz="4000" b="1" dirty="0" smtClean="0">
                <a:solidFill>
                  <a:schemeClr val="bg1"/>
                </a:solidFill>
                <a:latin typeface="Times New Roman" charset="0"/>
                <a:ea typeface="Times New Roman" charset="0"/>
                <a:cs typeface="Times New Roman" charset="0"/>
              </a:rPr>
              <a:t>stage</a:t>
            </a:r>
            <a:endParaRPr lang="it-IT" sz="4000" b="1" dirty="0">
              <a:solidFill>
                <a:schemeClr val="bg1"/>
              </a:solidFill>
              <a:latin typeface="Times New Roman" charset="0"/>
              <a:ea typeface="Times New Roman" charset="0"/>
              <a:cs typeface="Times New Roman" charset="0"/>
            </a:endParaRPr>
          </a:p>
        </p:txBody>
      </p:sp>
      <p:sp>
        <p:nvSpPr>
          <p:cNvPr id="8" name="CasellaDiTesto 7"/>
          <p:cNvSpPr txBox="1"/>
          <p:nvPr/>
        </p:nvSpPr>
        <p:spPr>
          <a:xfrm rot="10800000" flipV="1">
            <a:off x="6696437" y="3478552"/>
            <a:ext cx="1681610" cy="1508105"/>
          </a:xfrm>
          <a:prstGeom prst="rect">
            <a:avLst/>
          </a:prstGeom>
          <a:noFill/>
        </p:spPr>
        <p:txBody>
          <a:bodyPr wrap="square" rtlCol="0">
            <a:spAutoFit/>
          </a:bodyPr>
          <a:lstStyle/>
          <a:p>
            <a:r>
              <a:rPr lang="it-IT" sz="2800" b="1" dirty="0" smtClean="0">
                <a:solidFill>
                  <a:schemeClr val="bg1"/>
                </a:solidFill>
                <a:latin typeface="Times New Roman" charset="0"/>
                <a:ea typeface="Times New Roman" charset="0"/>
                <a:cs typeface="Times New Roman" charset="0"/>
              </a:rPr>
              <a:t>Back Stage</a:t>
            </a:r>
            <a:r>
              <a:rPr lang="it-IT" b="1" dirty="0" smtClean="0"/>
              <a:t>			</a:t>
            </a:r>
            <a:endParaRPr lang="it-IT" dirty="0"/>
          </a:p>
        </p:txBody>
      </p:sp>
      <p:sp>
        <p:nvSpPr>
          <p:cNvPr id="11" name="Rettangolo 10"/>
          <p:cNvSpPr/>
          <p:nvPr/>
        </p:nvSpPr>
        <p:spPr>
          <a:xfrm>
            <a:off x="2940784" y="1730326"/>
            <a:ext cx="3542308" cy="4552467"/>
          </a:xfrm>
          <a:prstGeom prst="rect">
            <a:avLst/>
          </a:prstGeom>
          <a:noFill/>
          <a:ln w="57150" cmpd="sng">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5" name="Segnaposto piè di pagina 14"/>
          <p:cNvSpPr>
            <a:spLocks noGrp="1"/>
          </p:cNvSpPr>
          <p:nvPr>
            <p:ph type="ftr" sz="quarter" idx="11"/>
          </p:nvPr>
        </p:nvSpPr>
        <p:spPr/>
        <p:txBody>
          <a:bodyPr/>
          <a:lstStyle/>
          <a:p>
            <a:r>
              <a:rPr lang="it-IT" smtClean="0"/>
              <a:t>P. L. Lattuada M. D., PSY.D., Ph. D.</a:t>
            </a:r>
            <a:endParaRPr lang="it-IT"/>
          </a:p>
        </p:txBody>
      </p:sp>
      <p:sp>
        <p:nvSpPr>
          <p:cNvPr id="4" name="Rettangolo 3"/>
          <p:cNvSpPr/>
          <p:nvPr/>
        </p:nvSpPr>
        <p:spPr>
          <a:xfrm>
            <a:off x="2286000" y="219155"/>
            <a:ext cx="4572000" cy="1384995"/>
          </a:xfrm>
          <a:prstGeom prst="rect">
            <a:avLst/>
          </a:prstGeom>
        </p:spPr>
        <p:txBody>
          <a:bodyPr>
            <a:spAutoFit/>
          </a:bodyPr>
          <a:lstStyle/>
          <a:p>
            <a:pPr algn="ctr"/>
            <a:r>
              <a:rPr lang="en-US" sz="2400" dirty="0">
                <a:solidFill>
                  <a:srgbClr val="002060"/>
                </a:solidFill>
                <a:latin typeface="Times New Roman" charset="0"/>
                <a:ea typeface="Times New Roman" charset="0"/>
                <a:cs typeface="Times New Roman" charset="0"/>
              </a:rPr>
              <a:t>Playing the </a:t>
            </a:r>
            <a:r>
              <a:rPr lang="en-US" sz="2400" dirty="0" smtClean="0">
                <a:solidFill>
                  <a:srgbClr val="002060"/>
                </a:solidFill>
                <a:latin typeface="Times New Roman" charset="0"/>
                <a:ea typeface="Times New Roman" charset="0"/>
                <a:cs typeface="Times New Roman" charset="0"/>
              </a:rPr>
              <a:t>game</a:t>
            </a:r>
          </a:p>
          <a:p>
            <a:pPr algn="ctr"/>
            <a:r>
              <a:rPr lang="en-US" sz="2400" dirty="0" smtClean="0">
                <a:solidFill>
                  <a:srgbClr val="002060"/>
                </a:solidFill>
                <a:latin typeface="Times New Roman" charset="0"/>
                <a:ea typeface="Times New Roman" charset="0"/>
                <a:cs typeface="Times New Roman" charset="0"/>
              </a:rPr>
              <a:t>The scenario </a:t>
            </a:r>
            <a:r>
              <a:rPr lang="en-US" sz="2400" dirty="0">
                <a:solidFill>
                  <a:srgbClr val="002060"/>
                </a:solidFill>
                <a:latin typeface="Times New Roman" charset="0"/>
                <a:ea typeface="Times New Roman" charset="0"/>
                <a:cs typeface="Times New Roman" charset="0"/>
              </a:rPr>
              <a:t/>
            </a:r>
            <a:br>
              <a:rPr lang="en-US" sz="2400" dirty="0">
                <a:solidFill>
                  <a:srgbClr val="002060"/>
                </a:solidFill>
                <a:latin typeface="Times New Roman" charset="0"/>
                <a:ea typeface="Times New Roman" charset="0"/>
                <a:cs typeface="Times New Roman" charset="0"/>
              </a:rPr>
            </a:br>
            <a:r>
              <a:rPr lang="en-US" dirty="0">
                <a:solidFill>
                  <a:srgbClr val="002060"/>
                </a:solidFill>
              </a:rPr>
              <a:t/>
            </a:r>
            <a:br>
              <a:rPr lang="en-US" dirty="0">
                <a:solidFill>
                  <a:srgbClr val="002060"/>
                </a:solidFill>
              </a:rPr>
            </a:br>
            <a:endParaRPr lang="it-IT" dirty="0"/>
          </a:p>
        </p:txBody>
      </p:sp>
    </p:spTree>
    <p:extLst>
      <p:ext uri="{BB962C8B-B14F-4D97-AF65-F5344CB8AC3E}">
        <p14:creationId xmlns:p14="http://schemas.microsoft.com/office/powerpoint/2010/main" val="146525303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59165" y="1167618"/>
            <a:ext cx="8006533" cy="1802743"/>
          </a:xfrm>
        </p:spPr>
        <p:txBody>
          <a:bodyPr/>
          <a:lstStyle/>
          <a:p>
            <a:r>
              <a:rPr lang="en-US" sz="4000" dirty="0" smtClean="0"/>
              <a:t>The Knower?</a:t>
            </a:r>
            <a:br>
              <a:rPr lang="en-US" sz="4000" dirty="0" smtClean="0"/>
            </a:br>
            <a:r>
              <a:rPr lang="en-US" sz="2400" dirty="0" smtClean="0"/>
              <a:t>A cartography of the knower</a:t>
            </a:r>
            <a:endParaRPr lang="en-US" sz="2400" dirty="0"/>
          </a:p>
        </p:txBody>
      </p:sp>
      <p:sp>
        <p:nvSpPr>
          <p:cNvPr id="7" name="CasellaDiTesto 6"/>
          <p:cNvSpPr txBox="1"/>
          <p:nvPr/>
        </p:nvSpPr>
        <p:spPr>
          <a:xfrm>
            <a:off x="858508" y="3184151"/>
            <a:ext cx="184731" cy="461665"/>
          </a:xfrm>
          <a:prstGeom prst="rect">
            <a:avLst/>
          </a:prstGeom>
          <a:noFill/>
        </p:spPr>
        <p:txBody>
          <a:bodyPr wrap="none" rtlCol="0">
            <a:spAutoFit/>
          </a:bodyPr>
          <a:lstStyle/>
          <a:p>
            <a:endParaRPr lang="it-IT" sz="2400" b="1" dirty="0">
              <a:solidFill>
                <a:srgbClr val="000090"/>
              </a:solidFill>
            </a:endParaRPr>
          </a:p>
        </p:txBody>
      </p:sp>
      <p:sp>
        <p:nvSpPr>
          <p:cNvPr id="8" name="CasellaDiTesto 7"/>
          <p:cNvSpPr txBox="1"/>
          <p:nvPr/>
        </p:nvSpPr>
        <p:spPr>
          <a:xfrm>
            <a:off x="7261543" y="2969489"/>
            <a:ext cx="184731" cy="461665"/>
          </a:xfrm>
          <a:prstGeom prst="rect">
            <a:avLst/>
          </a:prstGeom>
          <a:noFill/>
        </p:spPr>
        <p:txBody>
          <a:bodyPr wrap="none" rtlCol="0">
            <a:spAutoFit/>
          </a:bodyPr>
          <a:lstStyle/>
          <a:p>
            <a:endParaRPr lang="it-IT" sz="2400" b="1" dirty="0">
              <a:solidFill>
                <a:srgbClr val="000090"/>
              </a:solidFill>
            </a:endParaRPr>
          </a:p>
        </p:txBody>
      </p:sp>
      <p:sp>
        <p:nvSpPr>
          <p:cNvPr id="4" name="Segnaposto piè di pagina 3"/>
          <p:cNvSpPr>
            <a:spLocks noGrp="1"/>
          </p:cNvSpPr>
          <p:nvPr>
            <p:ph type="ftr" sz="quarter" idx="12"/>
          </p:nvPr>
        </p:nvSpPr>
        <p:spPr/>
        <p:txBody>
          <a:bodyPr/>
          <a:lstStyle/>
          <a:p>
            <a:r>
              <a:rPr lang="en-US" smtClean="0"/>
              <a:t>P. L. Lattuada M. D., PSY.D., Ph. D.</a:t>
            </a:r>
            <a:endParaRPr lang="en-US" dirty="0"/>
          </a:p>
        </p:txBody>
      </p:sp>
    </p:spTree>
    <p:extLst>
      <p:ext uri="{BB962C8B-B14F-4D97-AF65-F5344CB8AC3E}">
        <p14:creationId xmlns:p14="http://schemas.microsoft.com/office/powerpoint/2010/main" val="1698300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09600" y="-49560"/>
            <a:ext cx="7772400" cy="1116360"/>
          </a:xfrm>
          <a:gradFill rotWithShape="0">
            <a:gsLst>
              <a:gs pos="0">
                <a:srgbClr val="FFFF66"/>
              </a:gs>
              <a:gs pos="100000">
                <a:srgbClr val="FFCCCC"/>
              </a:gs>
            </a:gsLst>
            <a:lin ang="5400000" scaled="1"/>
          </a:gradFill>
          <a:ln w="57150">
            <a:noFill/>
          </a:ln>
          <a:effectLst>
            <a:softEdge rad="127000"/>
          </a:effectLst>
        </p:spPr>
        <p:txBody>
          <a:bodyPr/>
          <a:lstStyle/>
          <a:p>
            <a:r>
              <a:rPr lang="it-IT" sz="4000" b="1" dirty="0" err="1" smtClean="0">
                <a:solidFill>
                  <a:srgbClr val="FF0000"/>
                </a:solidFill>
                <a:effectLst>
                  <a:outerShdw blurRad="38100" dist="38100" dir="2700000" algn="tl">
                    <a:srgbClr val="000000"/>
                  </a:outerShdw>
                </a:effectLst>
              </a:rPr>
              <a:t>Organismic</a:t>
            </a:r>
            <a:r>
              <a:rPr lang="it-IT" sz="4000" b="1" dirty="0" smtClean="0">
                <a:solidFill>
                  <a:srgbClr val="FF0000"/>
                </a:solidFill>
                <a:effectLst>
                  <a:outerShdw blurRad="38100" dist="38100" dir="2700000" algn="tl">
                    <a:srgbClr val="000000"/>
                  </a:outerShdw>
                </a:effectLst>
              </a:rPr>
              <a:t> </a:t>
            </a:r>
            <a:r>
              <a:rPr lang="it-IT" sz="4000" b="1" dirty="0" err="1" smtClean="0">
                <a:solidFill>
                  <a:srgbClr val="FF0000"/>
                </a:solidFill>
                <a:effectLst>
                  <a:outerShdw blurRad="38100" dist="38100" dir="2700000" algn="tl">
                    <a:srgbClr val="000000"/>
                  </a:outerShdw>
                </a:effectLst>
              </a:rPr>
              <a:t>Triad</a:t>
            </a:r>
            <a:r>
              <a:rPr lang="it-IT" b="1" dirty="0">
                <a:solidFill>
                  <a:srgbClr val="FF0000"/>
                </a:solidFill>
                <a:effectLst>
                  <a:outerShdw blurRad="38100" dist="38100" dir="2700000" algn="tl">
                    <a:srgbClr val="000000"/>
                  </a:outerShdw>
                </a:effectLst>
              </a:rPr>
              <a:t/>
            </a:r>
            <a:br>
              <a:rPr lang="it-IT" b="1" dirty="0">
                <a:solidFill>
                  <a:srgbClr val="FF0000"/>
                </a:solidFill>
                <a:effectLst>
                  <a:outerShdw blurRad="38100" dist="38100" dir="2700000" algn="tl">
                    <a:srgbClr val="000000"/>
                  </a:outerShdw>
                </a:effectLst>
              </a:rPr>
            </a:br>
            <a:r>
              <a:rPr lang="it-IT" sz="2400" b="1" dirty="0" smtClean="0">
                <a:solidFill>
                  <a:srgbClr val="FF0000"/>
                </a:solidFill>
                <a:effectLst>
                  <a:outerShdw blurRad="38100" dist="38100" dir="2700000" algn="tl">
                    <a:srgbClr val="000000"/>
                  </a:outerShdw>
                </a:effectLst>
              </a:rPr>
              <a:t>the </a:t>
            </a:r>
            <a:r>
              <a:rPr lang="it-IT" sz="2400" b="1" dirty="0" err="1" smtClean="0">
                <a:solidFill>
                  <a:srgbClr val="FF0000"/>
                </a:solidFill>
                <a:effectLst>
                  <a:outerShdw blurRad="38100" dist="38100" dir="2700000" algn="tl">
                    <a:srgbClr val="000000"/>
                  </a:outerShdw>
                </a:effectLst>
              </a:rPr>
              <a:t>ternary</a:t>
            </a:r>
            <a:r>
              <a:rPr lang="it-IT" sz="2400" b="1" dirty="0" smtClean="0">
                <a:solidFill>
                  <a:srgbClr val="FF0000"/>
                </a:solidFill>
                <a:effectLst>
                  <a:outerShdw blurRad="38100" dist="38100" dir="2700000" algn="tl">
                    <a:srgbClr val="000000"/>
                  </a:outerShdw>
                </a:effectLst>
              </a:rPr>
              <a:t> </a:t>
            </a:r>
            <a:r>
              <a:rPr lang="it-IT" sz="2400" b="1" dirty="0" err="1" smtClean="0">
                <a:solidFill>
                  <a:srgbClr val="FF0000"/>
                </a:solidFill>
                <a:effectLst>
                  <a:outerShdw blurRad="38100" dist="38100" dir="2700000" algn="tl">
                    <a:srgbClr val="000000"/>
                  </a:outerShdw>
                </a:effectLst>
              </a:rPr>
              <a:t>unit</a:t>
            </a:r>
            <a:endParaRPr lang="it-IT" sz="2400" b="1" dirty="0">
              <a:solidFill>
                <a:srgbClr val="FF0000"/>
              </a:solidFill>
            </a:endParaRPr>
          </a:p>
        </p:txBody>
      </p:sp>
      <p:sp>
        <p:nvSpPr>
          <p:cNvPr id="6147" name="Rectangle 3"/>
          <p:cNvSpPr>
            <a:spLocks noGrp="1" noChangeArrowheads="1"/>
          </p:cNvSpPr>
          <p:nvPr>
            <p:ph type="subTitle" idx="1"/>
          </p:nvPr>
        </p:nvSpPr>
        <p:spPr>
          <a:xfrm>
            <a:off x="609600" y="1143000"/>
            <a:ext cx="7772400" cy="5257800"/>
          </a:xfrm>
          <a:gradFill rotWithShape="0">
            <a:gsLst>
              <a:gs pos="0">
                <a:srgbClr val="FFFF99"/>
              </a:gs>
              <a:gs pos="100000">
                <a:schemeClr val="bg1"/>
              </a:gs>
            </a:gsLst>
            <a:lin ang="5400000" scaled="1"/>
          </a:gradFill>
          <a:ln w="57150">
            <a:noFill/>
          </a:ln>
          <a:effectLst>
            <a:softEdge rad="127000"/>
          </a:effectLst>
        </p:spPr>
        <p:txBody>
          <a:bodyPr/>
          <a:lstStyle/>
          <a:p>
            <a:r>
              <a:rPr lang="it-IT" b="1" dirty="0" err="1" smtClean="0">
                <a:solidFill>
                  <a:srgbClr val="FF0000"/>
                </a:solidFill>
              </a:rPr>
              <a:t>Organismic</a:t>
            </a:r>
            <a:r>
              <a:rPr lang="it-IT" b="1" dirty="0" smtClean="0">
                <a:solidFill>
                  <a:srgbClr val="FF0000"/>
                </a:solidFill>
              </a:rPr>
              <a:t> Self </a:t>
            </a:r>
            <a:r>
              <a:rPr lang="it-IT" b="1" dirty="0" err="1" smtClean="0">
                <a:solidFill>
                  <a:srgbClr val="FF0000"/>
                </a:solidFill>
              </a:rPr>
              <a:t>subsystems</a:t>
            </a:r>
            <a:endParaRPr lang="it-IT" b="1" dirty="0">
              <a:solidFill>
                <a:srgbClr val="FF0000"/>
              </a:solidFill>
            </a:endParaRPr>
          </a:p>
        </p:txBody>
      </p:sp>
      <p:sp>
        <p:nvSpPr>
          <p:cNvPr id="6148" name="Oval 4"/>
          <p:cNvSpPr>
            <a:spLocks noChangeArrowheads="1"/>
          </p:cNvSpPr>
          <p:nvPr/>
        </p:nvSpPr>
        <p:spPr bwMode="auto">
          <a:xfrm>
            <a:off x="3352800" y="1905000"/>
            <a:ext cx="1981200" cy="1905000"/>
          </a:xfrm>
          <a:prstGeom prst="ellipse">
            <a:avLst/>
          </a:prstGeom>
          <a:solidFill>
            <a:srgbClr val="0000FF"/>
          </a:solidFill>
          <a:ln w="9525">
            <a:solidFill>
              <a:srgbClr val="0000FF"/>
            </a:solidFill>
            <a:round/>
            <a:headEnd/>
            <a:tailEnd/>
          </a:ln>
          <a:effectLst>
            <a:glow rad="228600">
              <a:schemeClr val="accent6">
                <a:satMod val="175000"/>
                <a:alpha val="40000"/>
              </a:schemeClr>
            </a:glow>
          </a:effectLst>
        </p:spPr>
        <p:txBody>
          <a:bodyPr wrap="none" anchor="ctr"/>
          <a:lstStyle/>
          <a:p>
            <a:pPr algn="ctr"/>
            <a:endParaRPr lang="it-IT" sz="1400" dirty="0"/>
          </a:p>
          <a:p>
            <a:pPr algn="ctr"/>
            <a:r>
              <a:rPr lang="it-IT" sz="2000" b="1" dirty="0" err="1" smtClean="0">
                <a:solidFill>
                  <a:srgbClr val="FF0000"/>
                </a:solidFill>
                <a:effectLst>
                  <a:outerShdw blurRad="38100" dist="38100" dir="2700000" algn="tl">
                    <a:srgbClr val="000000"/>
                  </a:outerShdw>
                </a:effectLst>
                <a:latin typeface="Tahoma" pitchFamily="34" charset="0"/>
              </a:rPr>
              <a:t>Knower</a:t>
            </a:r>
            <a:endParaRPr lang="it-IT" sz="2000" b="1" dirty="0">
              <a:solidFill>
                <a:srgbClr val="FF0000"/>
              </a:solidFill>
              <a:effectLst>
                <a:outerShdw blurRad="38100" dist="38100" dir="2700000" algn="tl">
                  <a:srgbClr val="000000"/>
                </a:outerShdw>
              </a:effectLst>
              <a:latin typeface="Tahoma" pitchFamily="34" charset="0"/>
            </a:endParaRPr>
          </a:p>
        </p:txBody>
      </p:sp>
      <p:sp>
        <p:nvSpPr>
          <p:cNvPr id="6151" name="Oval 7"/>
          <p:cNvSpPr>
            <a:spLocks noChangeArrowheads="1"/>
          </p:cNvSpPr>
          <p:nvPr/>
        </p:nvSpPr>
        <p:spPr bwMode="auto">
          <a:xfrm>
            <a:off x="1676400" y="1752600"/>
            <a:ext cx="5334000" cy="4572000"/>
          </a:xfrm>
          <a:prstGeom prst="ellipse">
            <a:avLst/>
          </a:prstGeom>
          <a:noFill/>
          <a:ln w="57150">
            <a:solidFill>
              <a:srgbClr val="FF0000"/>
            </a:solidFill>
            <a:round/>
            <a:headEnd/>
            <a:tailEnd/>
          </a:ln>
          <a:effectLst>
            <a:glow rad="228600">
              <a:schemeClr val="accent4">
                <a:satMod val="175000"/>
                <a:alpha val="40000"/>
              </a:schemeClr>
            </a:glow>
          </a:effectLst>
        </p:spPr>
        <p:txBody>
          <a:bodyPr wrap="none" anchor="ctr"/>
          <a:lstStyle/>
          <a:p>
            <a:endParaRPr lang="it-IT"/>
          </a:p>
        </p:txBody>
      </p:sp>
      <p:sp>
        <p:nvSpPr>
          <p:cNvPr id="6152" name="Oval 8"/>
          <p:cNvSpPr>
            <a:spLocks noChangeArrowheads="1"/>
          </p:cNvSpPr>
          <p:nvPr/>
        </p:nvSpPr>
        <p:spPr bwMode="auto">
          <a:xfrm>
            <a:off x="2286000" y="3733800"/>
            <a:ext cx="1981200" cy="1905000"/>
          </a:xfrm>
          <a:prstGeom prst="ellipse">
            <a:avLst/>
          </a:prstGeom>
          <a:solidFill>
            <a:srgbClr val="FF0000"/>
          </a:solidFill>
          <a:ln w="57150">
            <a:solidFill>
              <a:srgbClr val="FF0000"/>
            </a:solidFill>
            <a:round/>
            <a:headEnd/>
            <a:tailEnd/>
          </a:ln>
          <a:effectLst>
            <a:glow rad="228600">
              <a:srgbClr val="C00000">
                <a:alpha val="40000"/>
              </a:srgbClr>
            </a:glow>
          </a:effectLst>
        </p:spPr>
        <p:txBody>
          <a:bodyPr wrap="none" anchor="ctr"/>
          <a:lstStyle/>
          <a:p>
            <a:pPr algn="ctr"/>
            <a:r>
              <a:rPr lang="it-IT" sz="2000" b="1" dirty="0" err="1" smtClean="0">
                <a:solidFill>
                  <a:srgbClr val="FFFF00"/>
                </a:solidFill>
                <a:effectLst>
                  <a:outerShdw blurRad="38100" dist="38100" dir="2700000" algn="tl">
                    <a:srgbClr val="000000"/>
                  </a:outerShdw>
                </a:effectLst>
                <a:latin typeface="Tahoma" pitchFamily="34" charset="0"/>
              </a:rPr>
              <a:t>Doer</a:t>
            </a:r>
            <a:endParaRPr lang="it-IT" sz="2000" b="1" dirty="0">
              <a:solidFill>
                <a:srgbClr val="FFFF00"/>
              </a:solidFill>
              <a:effectLst>
                <a:outerShdw blurRad="38100" dist="38100" dir="2700000" algn="tl">
                  <a:srgbClr val="000000"/>
                </a:outerShdw>
              </a:effectLst>
              <a:latin typeface="Tahoma" pitchFamily="34" charset="0"/>
            </a:endParaRPr>
          </a:p>
        </p:txBody>
      </p:sp>
      <p:sp>
        <p:nvSpPr>
          <p:cNvPr id="6153" name="Oval 9"/>
          <p:cNvSpPr>
            <a:spLocks noChangeArrowheads="1"/>
          </p:cNvSpPr>
          <p:nvPr/>
        </p:nvSpPr>
        <p:spPr bwMode="auto">
          <a:xfrm>
            <a:off x="4495800" y="3733800"/>
            <a:ext cx="1981200" cy="1905000"/>
          </a:xfrm>
          <a:prstGeom prst="ellipse">
            <a:avLst/>
          </a:prstGeom>
          <a:solidFill>
            <a:srgbClr val="FFFF00"/>
          </a:solidFill>
          <a:ln w="57150">
            <a:solidFill>
              <a:srgbClr val="FFFF00"/>
            </a:solidFill>
            <a:round/>
            <a:headEnd/>
            <a:tailEnd/>
          </a:ln>
          <a:effectLst>
            <a:glow rad="228600">
              <a:srgbClr val="FFC000">
                <a:alpha val="40000"/>
              </a:srgbClr>
            </a:glow>
          </a:effectLst>
        </p:spPr>
        <p:txBody>
          <a:bodyPr wrap="none" anchor="ctr"/>
          <a:lstStyle/>
          <a:p>
            <a:pPr algn="ctr"/>
            <a:r>
              <a:rPr lang="it-IT" sz="2000" b="1" dirty="0" err="1" smtClean="0">
                <a:solidFill>
                  <a:srgbClr val="0000FF"/>
                </a:solidFill>
                <a:effectLst>
                  <a:outerShdw blurRad="38100" dist="38100" dir="2700000" algn="tl">
                    <a:srgbClr val="000000"/>
                  </a:outerShdw>
                </a:effectLst>
                <a:latin typeface="Tahoma" pitchFamily="34" charset="0"/>
              </a:rPr>
              <a:t>Feeler</a:t>
            </a:r>
            <a:endParaRPr lang="it-IT" sz="2000" b="1" dirty="0">
              <a:solidFill>
                <a:srgbClr val="0000FF"/>
              </a:solidFill>
              <a:effectLst>
                <a:outerShdw blurRad="38100" dist="38100" dir="2700000" algn="tl">
                  <a:srgbClr val="000000"/>
                </a:outerShdw>
              </a:effectLst>
              <a:latin typeface="Tahoma" pitchFamily="34" charset="0"/>
            </a:endParaRPr>
          </a:p>
        </p:txBody>
      </p:sp>
      <p:sp>
        <p:nvSpPr>
          <p:cNvPr id="10" name="Segnaposto piè di pagina 9"/>
          <p:cNvSpPr>
            <a:spLocks noGrp="1"/>
          </p:cNvSpPr>
          <p:nvPr>
            <p:ph type="ftr" sz="quarter" idx="11"/>
          </p:nvPr>
        </p:nvSpPr>
        <p:spPr>
          <a:xfrm>
            <a:off x="3124200" y="6429396"/>
            <a:ext cx="2895600" cy="428604"/>
          </a:xfrm>
        </p:spPr>
        <p:txBody>
          <a:bodyPr/>
          <a:lstStyle/>
          <a:p>
            <a:r>
              <a:rPr lang="it-IT" b="1" smtClean="0">
                <a:solidFill>
                  <a:srgbClr val="FF0000"/>
                </a:solidFill>
              </a:rPr>
              <a:t>P. L. Lattuada M. D., PSY.D., Ph. D.</a:t>
            </a:r>
            <a:endParaRPr lang="it-IT" b="1" dirty="0">
              <a:solidFill>
                <a:srgbClr val="FF0000"/>
              </a:solidFill>
            </a:endParaRPr>
          </a:p>
        </p:txBody>
      </p:sp>
    </p:spTree>
    <p:extLst>
      <p:ext uri="{BB962C8B-B14F-4D97-AF65-F5344CB8AC3E}">
        <p14:creationId xmlns:p14="http://schemas.microsoft.com/office/powerpoint/2010/main" val="359066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09600" y="-49560"/>
            <a:ext cx="7772400" cy="1116360"/>
          </a:xfrm>
          <a:gradFill rotWithShape="0">
            <a:gsLst>
              <a:gs pos="0">
                <a:srgbClr val="FFFF66"/>
              </a:gs>
              <a:gs pos="100000">
                <a:srgbClr val="FFCCCC"/>
              </a:gs>
            </a:gsLst>
            <a:lin ang="5400000" scaled="1"/>
          </a:gradFill>
          <a:ln w="57150">
            <a:noFill/>
          </a:ln>
          <a:effectLst>
            <a:softEdge rad="127000"/>
          </a:effectLst>
        </p:spPr>
        <p:txBody>
          <a:bodyPr/>
          <a:lstStyle/>
          <a:p>
            <a:r>
              <a:rPr lang="it-IT" sz="4000" b="1" dirty="0" err="1" smtClean="0">
                <a:solidFill>
                  <a:srgbClr val="FF0000"/>
                </a:solidFill>
                <a:effectLst>
                  <a:outerShdw blurRad="38100" dist="38100" dir="2700000" algn="tl">
                    <a:srgbClr val="000000"/>
                  </a:outerShdw>
                </a:effectLst>
              </a:rPr>
              <a:t>Organismic</a:t>
            </a:r>
            <a:r>
              <a:rPr lang="it-IT" sz="4000" b="1" dirty="0" smtClean="0">
                <a:solidFill>
                  <a:srgbClr val="FF0000"/>
                </a:solidFill>
                <a:effectLst>
                  <a:outerShdw blurRad="38100" dist="38100" dir="2700000" algn="tl">
                    <a:srgbClr val="000000"/>
                  </a:outerShdw>
                </a:effectLst>
              </a:rPr>
              <a:t> </a:t>
            </a:r>
            <a:r>
              <a:rPr lang="it-IT" sz="4000" b="1" dirty="0" err="1" smtClean="0">
                <a:solidFill>
                  <a:srgbClr val="FF0000"/>
                </a:solidFill>
                <a:effectLst>
                  <a:outerShdw blurRad="38100" dist="38100" dir="2700000" algn="tl">
                    <a:srgbClr val="000000"/>
                  </a:outerShdw>
                </a:effectLst>
              </a:rPr>
              <a:t>Triad</a:t>
            </a:r>
            <a:r>
              <a:rPr lang="it-IT" b="1" dirty="0">
                <a:solidFill>
                  <a:srgbClr val="FF0000"/>
                </a:solidFill>
                <a:effectLst>
                  <a:outerShdw blurRad="38100" dist="38100" dir="2700000" algn="tl">
                    <a:srgbClr val="000000"/>
                  </a:outerShdw>
                </a:effectLst>
              </a:rPr>
              <a:t/>
            </a:r>
            <a:br>
              <a:rPr lang="it-IT" b="1" dirty="0">
                <a:solidFill>
                  <a:srgbClr val="FF0000"/>
                </a:solidFill>
                <a:effectLst>
                  <a:outerShdw blurRad="38100" dist="38100" dir="2700000" algn="tl">
                    <a:srgbClr val="000000"/>
                  </a:outerShdw>
                </a:effectLst>
              </a:rPr>
            </a:br>
            <a:r>
              <a:rPr lang="it-IT" sz="2400" b="1" dirty="0" smtClean="0">
                <a:solidFill>
                  <a:srgbClr val="FF0000"/>
                </a:solidFill>
                <a:effectLst>
                  <a:outerShdw blurRad="38100" dist="38100" dir="2700000" algn="tl">
                    <a:srgbClr val="000000"/>
                  </a:outerShdw>
                </a:effectLst>
              </a:rPr>
              <a:t>the </a:t>
            </a:r>
            <a:r>
              <a:rPr lang="it-IT" sz="2400" b="1" dirty="0" err="1" smtClean="0">
                <a:solidFill>
                  <a:srgbClr val="FF0000"/>
                </a:solidFill>
                <a:effectLst>
                  <a:outerShdw blurRad="38100" dist="38100" dir="2700000" algn="tl">
                    <a:srgbClr val="000000"/>
                  </a:outerShdw>
                </a:effectLst>
              </a:rPr>
              <a:t>ternary</a:t>
            </a:r>
            <a:r>
              <a:rPr lang="it-IT" sz="2400" b="1" dirty="0" smtClean="0">
                <a:solidFill>
                  <a:srgbClr val="FF0000"/>
                </a:solidFill>
                <a:effectLst>
                  <a:outerShdw blurRad="38100" dist="38100" dir="2700000" algn="tl">
                    <a:srgbClr val="000000"/>
                  </a:outerShdw>
                </a:effectLst>
              </a:rPr>
              <a:t> </a:t>
            </a:r>
            <a:r>
              <a:rPr lang="it-IT" sz="2400" b="1" dirty="0" err="1" smtClean="0">
                <a:solidFill>
                  <a:srgbClr val="FF0000"/>
                </a:solidFill>
                <a:effectLst>
                  <a:outerShdw blurRad="38100" dist="38100" dir="2700000" algn="tl">
                    <a:srgbClr val="000000"/>
                  </a:outerShdw>
                </a:effectLst>
              </a:rPr>
              <a:t>unit</a:t>
            </a:r>
            <a:endParaRPr lang="it-IT" sz="2400" b="1" dirty="0">
              <a:solidFill>
                <a:srgbClr val="FF0000"/>
              </a:solidFill>
            </a:endParaRPr>
          </a:p>
        </p:txBody>
      </p:sp>
      <p:sp>
        <p:nvSpPr>
          <p:cNvPr id="6147" name="Rectangle 3"/>
          <p:cNvSpPr>
            <a:spLocks noGrp="1" noChangeArrowheads="1"/>
          </p:cNvSpPr>
          <p:nvPr>
            <p:ph type="subTitle" idx="1"/>
          </p:nvPr>
        </p:nvSpPr>
        <p:spPr>
          <a:xfrm>
            <a:off x="609600" y="1143000"/>
            <a:ext cx="7772400" cy="5257800"/>
          </a:xfrm>
          <a:gradFill rotWithShape="0">
            <a:gsLst>
              <a:gs pos="0">
                <a:srgbClr val="FFFF99"/>
              </a:gs>
              <a:gs pos="100000">
                <a:schemeClr val="bg1"/>
              </a:gs>
            </a:gsLst>
            <a:lin ang="5400000" scaled="1"/>
          </a:gradFill>
          <a:ln w="57150">
            <a:noFill/>
          </a:ln>
          <a:effectLst>
            <a:softEdge rad="127000"/>
          </a:effectLst>
        </p:spPr>
        <p:txBody>
          <a:bodyPr/>
          <a:lstStyle/>
          <a:p>
            <a:r>
              <a:rPr lang="it-IT" b="1" dirty="0" err="1" smtClean="0">
                <a:solidFill>
                  <a:srgbClr val="FF0000"/>
                </a:solidFill>
              </a:rPr>
              <a:t>Organismic</a:t>
            </a:r>
            <a:r>
              <a:rPr lang="it-IT" b="1" dirty="0" smtClean="0">
                <a:solidFill>
                  <a:srgbClr val="FF0000"/>
                </a:solidFill>
              </a:rPr>
              <a:t> Self </a:t>
            </a:r>
            <a:r>
              <a:rPr lang="it-IT" b="1" dirty="0" err="1" smtClean="0">
                <a:solidFill>
                  <a:srgbClr val="FF0000"/>
                </a:solidFill>
              </a:rPr>
              <a:t>subsystems</a:t>
            </a:r>
            <a:endParaRPr lang="it-IT" b="1" dirty="0">
              <a:solidFill>
                <a:srgbClr val="FF0000"/>
              </a:solidFill>
            </a:endParaRPr>
          </a:p>
        </p:txBody>
      </p:sp>
      <p:sp>
        <p:nvSpPr>
          <p:cNvPr id="6148" name="Oval 4"/>
          <p:cNvSpPr>
            <a:spLocks noChangeArrowheads="1"/>
          </p:cNvSpPr>
          <p:nvPr/>
        </p:nvSpPr>
        <p:spPr bwMode="auto">
          <a:xfrm>
            <a:off x="3352800" y="1905000"/>
            <a:ext cx="1981200" cy="1905000"/>
          </a:xfrm>
          <a:prstGeom prst="ellipse">
            <a:avLst/>
          </a:prstGeom>
          <a:solidFill>
            <a:srgbClr val="0000FF"/>
          </a:solidFill>
          <a:ln w="9525">
            <a:solidFill>
              <a:srgbClr val="0000FF"/>
            </a:solidFill>
            <a:round/>
            <a:headEnd/>
            <a:tailEnd/>
          </a:ln>
          <a:effectLst>
            <a:glow rad="228600">
              <a:schemeClr val="accent6">
                <a:satMod val="175000"/>
                <a:alpha val="40000"/>
              </a:schemeClr>
            </a:glow>
          </a:effectLst>
        </p:spPr>
        <p:txBody>
          <a:bodyPr wrap="none" anchor="ctr"/>
          <a:lstStyle/>
          <a:p>
            <a:pPr algn="ctr"/>
            <a:endParaRPr lang="it-IT" sz="1400" dirty="0"/>
          </a:p>
          <a:p>
            <a:pPr algn="ctr"/>
            <a:r>
              <a:rPr lang="it-IT" sz="2000" b="1" dirty="0" err="1" smtClean="0">
                <a:solidFill>
                  <a:srgbClr val="FF0000"/>
                </a:solidFill>
                <a:effectLst>
                  <a:outerShdw blurRad="38100" dist="38100" dir="2700000" algn="tl">
                    <a:srgbClr val="000000"/>
                  </a:outerShdw>
                </a:effectLst>
                <a:latin typeface="Tahoma" pitchFamily="34" charset="0"/>
              </a:rPr>
              <a:t>Concept</a:t>
            </a:r>
            <a:endParaRPr lang="it-IT" sz="2000" b="1" dirty="0">
              <a:solidFill>
                <a:srgbClr val="FF0000"/>
              </a:solidFill>
              <a:effectLst>
                <a:outerShdw blurRad="38100" dist="38100" dir="2700000" algn="tl">
                  <a:srgbClr val="000000"/>
                </a:outerShdw>
              </a:effectLst>
              <a:latin typeface="Tahoma" pitchFamily="34" charset="0"/>
            </a:endParaRPr>
          </a:p>
        </p:txBody>
      </p:sp>
      <p:sp>
        <p:nvSpPr>
          <p:cNvPr id="6151" name="Oval 7"/>
          <p:cNvSpPr>
            <a:spLocks noChangeArrowheads="1"/>
          </p:cNvSpPr>
          <p:nvPr/>
        </p:nvSpPr>
        <p:spPr bwMode="auto">
          <a:xfrm>
            <a:off x="1676400" y="1752600"/>
            <a:ext cx="5334000" cy="4572000"/>
          </a:xfrm>
          <a:prstGeom prst="ellipse">
            <a:avLst/>
          </a:prstGeom>
          <a:noFill/>
          <a:ln w="57150">
            <a:solidFill>
              <a:srgbClr val="FF0000"/>
            </a:solidFill>
            <a:round/>
            <a:headEnd/>
            <a:tailEnd/>
          </a:ln>
          <a:effectLst>
            <a:glow rad="228600">
              <a:schemeClr val="accent4">
                <a:satMod val="175000"/>
                <a:alpha val="40000"/>
              </a:schemeClr>
            </a:glow>
          </a:effectLst>
        </p:spPr>
        <p:txBody>
          <a:bodyPr wrap="none" anchor="ctr"/>
          <a:lstStyle/>
          <a:p>
            <a:endParaRPr lang="it-IT"/>
          </a:p>
        </p:txBody>
      </p:sp>
      <p:sp>
        <p:nvSpPr>
          <p:cNvPr id="6152" name="Oval 8"/>
          <p:cNvSpPr>
            <a:spLocks noChangeArrowheads="1"/>
          </p:cNvSpPr>
          <p:nvPr/>
        </p:nvSpPr>
        <p:spPr bwMode="auto">
          <a:xfrm>
            <a:off x="2362200" y="3771900"/>
            <a:ext cx="1981200" cy="1905000"/>
          </a:xfrm>
          <a:prstGeom prst="ellipse">
            <a:avLst/>
          </a:prstGeom>
          <a:solidFill>
            <a:srgbClr val="FF0000"/>
          </a:solidFill>
          <a:ln w="57150">
            <a:solidFill>
              <a:srgbClr val="FF0000"/>
            </a:solidFill>
            <a:round/>
            <a:headEnd/>
            <a:tailEnd/>
          </a:ln>
          <a:effectLst>
            <a:glow rad="228600">
              <a:srgbClr val="C00000">
                <a:alpha val="40000"/>
              </a:srgbClr>
            </a:glow>
          </a:effectLst>
        </p:spPr>
        <p:txBody>
          <a:bodyPr wrap="none" anchor="ctr"/>
          <a:lstStyle/>
          <a:p>
            <a:pPr algn="ctr"/>
            <a:r>
              <a:rPr lang="it-IT" sz="2000" b="1" dirty="0" err="1" smtClean="0">
                <a:solidFill>
                  <a:srgbClr val="FFFF00"/>
                </a:solidFill>
                <a:effectLst>
                  <a:outerShdw blurRad="38100" dist="38100" dir="2700000" algn="tl">
                    <a:srgbClr val="000000"/>
                  </a:outerShdw>
                </a:effectLst>
                <a:latin typeface="Tahoma" pitchFamily="34" charset="0"/>
              </a:rPr>
              <a:t>Act</a:t>
            </a:r>
            <a:endParaRPr lang="it-IT" sz="2000" b="1" dirty="0">
              <a:solidFill>
                <a:srgbClr val="FFFF00"/>
              </a:solidFill>
              <a:effectLst>
                <a:outerShdw blurRad="38100" dist="38100" dir="2700000" algn="tl">
                  <a:srgbClr val="000000"/>
                </a:outerShdw>
              </a:effectLst>
              <a:latin typeface="Tahoma" pitchFamily="34" charset="0"/>
            </a:endParaRPr>
          </a:p>
        </p:txBody>
      </p:sp>
      <p:sp>
        <p:nvSpPr>
          <p:cNvPr id="6153" name="Oval 9"/>
          <p:cNvSpPr>
            <a:spLocks noChangeArrowheads="1"/>
          </p:cNvSpPr>
          <p:nvPr/>
        </p:nvSpPr>
        <p:spPr bwMode="auto">
          <a:xfrm>
            <a:off x="4495800" y="3733800"/>
            <a:ext cx="1981200" cy="1905000"/>
          </a:xfrm>
          <a:prstGeom prst="ellipse">
            <a:avLst/>
          </a:prstGeom>
          <a:solidFill>
            <a:srgbClr val="FFFF00"/>
          </a:solidFill>
          <a:ln w="57150">
            <a:solidFill>
              <a:srgbClr val="FFFF00"/>
            </a:solidFill>
            <a:round/>
            <a:headEnd/>
            <a:tailEnd/>
          </a:ln>
          <a:effectLst>
            <a:glow rad="228600">
              <a:srgbClr val="FFC000">
                <a:alpha val="40000"/>
              </a:srgbClr>
            </a:glow>
          </a:effectLst>
        </p:spPr>
        <p:txBody>
          <a:bodyPr wrap="none" anchor="ctr"/>
          <a:lstStyle/>
          <a:p>
            <a:pPr algn="ctr"/>
            <a:r>
              <a:rPr lang="it-IT" sz="2000" b="1" dirty="0" err="1" smtClean="0">
                <a:solidFill>
                  <a:srgbClr val="0000FF"/>
                </a:solidFill>
                <a:effectLst>
                  <a:outerShdw blurRad="38100" dist="38100" dir="2700000" algn="tl">
                    <a:srgbClr val="000000"/>
                  </a:outerShdw>
                </a:effectLst>
                <a:latin typeface="Tahoma" pitchFamily="34" charset="0"/>
              </a:rPr>
              <a:t>Percept</a:t>
            </a:r>
            <a:endParaRPr lang="it-IT" sz="2000" b="1" dirty="0">
              <a:solidFill>
                <a:srgbClr val="0000FF"/>
              </a:solidFill>
              <a:effectLst>
                <a:outerShdw blurRad="38100" dist="38100" dir="2700000" algn="tl">
                  <a:srgbClr val="000000"/>
                </a:outerShdw>
              </a:effectLst>
              <a:latin typeface="Tahoma" pitchFamily="34" charset="0"/>
            </a:endParaRPr>
          </a:p>
        </p:txBody>
      </p:sp>
      <p:sp>
        <p:nvSpPr>
          <p:cNvPr id="10" name="Segnaposto piè di pagina 9"/>
          <p:cNvSpPr>
            <a:spLocks noGrp="1"/>
          </p:cNvSpPr>
          <p:nvPr>
            <p:ph type="ftr" sz="quarter" idx="11"/>
          </p:nvPr>
        </p:nvSpPr>
        <p:spPr>
          <a:xfrm>
            <a:off x="3124200" y="6429396"/>
            <a:ext cx="2895600" cy="428604"/>
          </a:xfrm>
        </p:spPr>
        <p:txBody>
          <a:bodyPr/>
          <a:lstStyle/>
          <a:p>
            <a:r>
              <a:rPr lang="it-IT" b="1" smtClean="0">
                <a:solidFill>
                  <a:srgbClr val="FF0000"/>
                </a:solidFill>
              </a:rPr>
              <a:t>P. L. Lattuada M. D., PSY.D., Ph. D.</a:t>
            </a:r>
            <a:endParaRPr lang="it-IT" b="1" dirty="0">
              <a:solidFill>
                <a:srgbClr val="FF0000"/>
              </a:solidFill>
            </a:endParaRPr>
          </a:p>
        </p:txBody>
      </p:sp>
    </p:spTree>
    <p:extLst>
      <p:ext uri="{BB962C8B-B14F-4D97-AF65-F5344CB8AC3E}">
        <p14:creationId xmlns:p14="http://schemas.microsoft.com/office/powerpoint/2010/main" val="1810574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egnaposto piè di pagina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it-IT" sz="1200" smtClean="0">
                <a:solidFill>
                  <a:srgbClr val="6600CC"/>
                </a:solidFill>
                <a:latin typeface="Calibri" charset="0"/>
                <a:cs typeface="Arial" charset="0"/>
              </a:rPr>
              <a:t>P. L. Lattuada M. D., PSY.D., Ph. D.</a:t>
            </a:r>
            <a:endParaRPr lang="it-IT" sz="1200">
              <a:solidFill>
                <a:srgbClr val="6600CC"/>
              </a:solidFill>
              <a:latin typeface="Calibri" charset="0"/>
              <a:cs typeface="Arial" charset="0"/>
            </a:endParaRPr>
          </a:p>
        </p:txBody>
      </p:sp>
      <p:sp>
        <p:nvSpPr>
          <p:cNvPr id="4" name="Ovale 3"/>
          <p:cNvSpPr/>
          <p:nvPr/>
        </p:nvSpPr>
        <p:spPr>
          <a:xfrm>
            <a:off x="1620773" y="1821558"/>
            <a:ext cx="5981821" cy="4629098"/>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5" name="Ovale 4"/>
          <p:cNvSpPr/>
          <p:nvPr/>
        </p:nvSpPr>
        <p:spPr>
          <a:xfrm>
            <a:off x="2088625" y="2122366"/>
            <a:ext cx="5079535" cy="3994059"/>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6" name="Ovale 5"/>
          <p:cNvSpPr/>
          <p:nvPr/>
        </p:nvSpPr>
        <p:spPr>
          <a:xfrm>
            <a:off x="2372678" y="2389752"/>
            <a:ext cx="4528139" cy="3459290"/>
          </a:xfrm>
          <a:prstGeom prst="ellipse">
            <a:avLst/>
          </a:prstGeom>
          <a:solidFill>
            <a:srgbClr val="00CC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7" name="Ovale 6"/>
          <p:cNvSpPr/>
          <p:nvPr/>
        </p:nvSpPr>
        <p:spPr>
          <a:xfrm>
            <a:off x="2957493" y="2857674"/>
            <a:ext cx="3408636" cy="2640424"/>
          </a:xfrm>
          <a:prstGeom prst="ellipse">
            <a:avLst/>
          </a:prstGeom>
          <a:solidFill>
            <a:srgbClr val="00009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8" name="Ovale 7"/>
          <p:cNvSpPr/>
          <p:nvPr/>
        </p:nvSpPr>
        <p:spPr>
          <a:xfrm>
            <a:off x="4176712" y="3877078"/>
            <a:ext cx="928687" cy="701885"/>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5" name="Rectangle 2"/>
          <p:cNvSpPr txBox="1">
            <a:spLocks noChangeArrowheads="1"/>
          </p:cNvSpPr>
          <p:nvPr/>
        </p:nvSpPr>
        <p:spPr>
          <a:xfrm>
            <a:off x="659165" y="-170299"/>
            <a:ext cx="7772400" cy="857256"/>
          </a:xfrm>
          <a:prstGeom prst="rect">
            <a:avLst/>
          </a:prstGeom>
          <a:noFill/>
          <a:ln>
            <a:noFill/>
          </a:ln>
          <a:effectLst>
            <a:softEdge rad="317500"/>
          </a:effectLst>
        </p:spPr>
        <p:txBody>
          <a:bodyPr/>
          <a:lstStyle/>
          <a:p>
            <a:pPr lvl="0" algn="ctr" eaLnBrk="0" fontAlgn="base" hangingPunct="0">
              <a:spcBef>
                <a:spcPct val="0"/>
              </a:spcBef>
              <a:spcAft>
                <a:spcPct val="0"/>
              </a:spcAft>
              <a:defRPr/>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4000" b="1" kern="0" dirty="0" smtClean="0">
                <a:solidFill>
                  <a:schemeClr val="accent6"/>
                </a:solidFill>
                <a:latin typeface="Arial" charset="0"/>
              </a:rPr>
              <a:t>Organismic Self </a:t>
            </a:r>
          </a:p>
          <a:p>
            <a:pPr lvl="0" algn="ctr" eaLnBrk="0" fontAlgn="base" hangingPunct="0">
              <a:spcBef>
                <a:spcPct val="0"/>
              </a:spcBef>
              <a:spcAft>
                <a:spcPct val="0"/>
              </a:spcAft>
              <a:defRPr/>
            </a:pPr>
            <a:r>
              <a:rPr lang="en-US" sz="2000" b="1" kern="0" dirty="0" smtClean="0">
                <a:solidFill>
                  <a:schemeClr val="accent6"/>
                </a:solidFill>
                <a:latin typeface="Arial" charset="0"/>
              </a:rPr>
              <a:t>Body-Mind ( data 2 – ICI)</a:t>
            </a:r>
            <a:endParaRPr lang="en-US" sz="2000" kern="0" dirty="0" smtClean="0">
              <a:solidFill>
                <a:schemeClr val="accent6"/>
              </a:solidFill>
              <a:latin typeface="Arial" charset="0"/>
            </a:endParaRPr>
          </a:p>
          <a:p>
            <a:pPr algn="ctr"/>
            <a:endParaRPr lang="en-US" sz="2000" dirty="0"/>
          </a:p>
        </p:txBody>
      </p:sp>
    </p:spTree>
    <p:extLst>
      <p:ext uri="{BB962C8B-B14F-4D97-AF65-F5344CB8AC3E}">
        <p14:creationId xmlns:p14="http://schemas.microsoft.com/office/powerpoint/2010/main" val="956070421"/>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pPr>
              <a:defRPr/>
            </a:pPr>
            <a:r>
              <a:rPr lang="it-IT" smtClean="0">
                <a:solidFill>
                  <a:srgbClr val="6600CC"/>
                </a:solidFill>
              </a:rPr>
              <a:t>P. L. Lattuada M. D., PSY.D., Ph. D.</a:t>
            </a:r>
            <a:endParaRPr lang="it-IT" dirty="0">
              <a:solidFill>
                <a:srgbClr val="6600CC"/>
              </a:solidFill>
            </a:endParaRPr>
          </a:p>
        </p:txBody>
      </p:sp>
      <p:sp>
        <p:nvSpPr>
          <p:cNvPr id="4" name="Ovale 3"/>
          <p:cNvSpPr/>
          <p:nvPr/>
        </p:nvSpPr>
        <p:spPr>
          <a:xfrm>
            <a:off x="2357438" y="3643313"/>
            <a:ext cx="4214812" cy="2428875"/>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5" name="Ovale 4"/>
          <p:cNvSpPr/>
          <p:nvPr/>
        </p:nvSpPr>
        <p:spPr>
          <a:xfrm>
            <a:off x="2643188" y="3929063"/>
            <a:ext cx="3643312" cy="1857375"/>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6" name="Ovale 5"/>
          <p:cNvSpPr/>
          <p:nvPr/>
        </p:nvSpPr>
        <p:spPr>
          <a:xfrm>
            <a:off x="2928938" y="4143375"/>
            <a:ext cx="3143250" cy="1428750"/>
          </a:xfrm>
          <a:prstGeom prst="ellipse">
            <a:avLst/>
          </a:prstGeom>
          <a:solidFill>
            <a:srgbClr val="00CC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7" name="Ovale 6"/>
          <p:cNvSpPr/>
          <p:nvPr/>
        </p:nvSpPr>
        <p:spPr>
          <a:xfrm>
            <a:off x="3286125" y="4357688"/>
            <a:ext cx="2500313" cy="1000125"/>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8" name="Ovale 7"/>
          <p:cNvSpPr/>
          <p:nvPr/>
        </p:nvSpPr>
        <p:spPr>
          <a:xfrm>
            <a:off x="4071938" y="4500563"/>
            <a:ext cx="928687" cy="714375"/>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2" name="Rectangle 3"/>
          <p:cNvSpPr txBox="1">
            <a:spLocks noChangeArrowheads="1"/>
          </p:cNvSpPr>
          <p:nvPr/>
        </p:nvSpPr>
        <p:spPr>
          <a:xfrm>
            <a:off x="2257392" y="1068799"/>
            <a:ext cx="4029108" cy="2714644"/>
          </a:xfrm>
          <a:prstGeom prst="rect">
            <a:avLst/>
          </a:prstGeom>
          <a:solidFill>
            <a:schemeClr val="accent6">
              <a:lumMod val="20000"/>
              <a:lumOff val="80000"/>
            </a:schemeClr>
          </a:solidFill>
          <a:ln>
            <a:noFill/>
          </a:ln>
          <a:effectLst>
            <a:softEdge rad="317500"/>
          </a:effectLst>
        </p:spPr>
        <p:txBody>
          <a:bodyPr/>
          <a:lstStyle/>
          <a:p>
            <a:pPr marL="342900" lvl="0" indent="-342900" algn="ctr" eaLnBrk="0" hangingPunct="0">
              <a:spcBef>
                <a:spcPct val="20000"/>
              </a:spcBef>
              <a:defRPr/>
            </a:pPr>
            <a:endParaRPr lang="en-US" sz="1400" b="1" kern="0" dirty="0" smtClean="0">
              <a:solidFill>
                <a:schemeClr val="accent6"/>
              </a:solidFill>
              <a:latin typeface="Arial" charset="0"/>
              <a:ea typeface="MS Mincho" pitchFamily="49" charset="-128"/>
            </a:endParaRP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PHISYCAL BODY</a:t>
            </a: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   ENERGETIC BODY</a:t>
            </a: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   EMOTIONAL BODY</a:t>
            </a:r>
          </a:p>
          <a:p>
            <a:pPr marL="342900" lvl="0" indent="-342900" algn="ctr" eaLnBrk="0" hangingPunct="0">
              <a:spcBef>
                <a:spcPct val="20000"/>
              </a:spcBef>
              <a:defRPr/>
            </a:pPr>
            <a:endParaRPr lang="en-US" sz="1400" b="1" kern="0" dirty="0" smtClean="0">
              <a:solidFill>
                <a:schemeClr val="accent6"/>
              </a:solidFill>
              <a:latin typeface="Arial" charset="0"/>
              <a:ea typeface="MS Mincho" pitchFamily="49" charset="-128"/>
            </a:endParaRP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MENTAL BODY</a:t>
            </a: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   SPIRITUAL BODY</a:t>
            </a:r>
          </a:p>
        </p:txBody>
      </p:sp>
      <p:sp>
        <p:nvSpPr>
          <p:cNvPr id="15" name="Rectangle 2"/>
          <p:cNvSpPr txBox="1">
            <a:spLocks noChangeArrowheads="1"/>
          </p:cNvSpPr>
          <p:nvPr/>
        </p:nvSpPr>
        <p:spPr>
          <a:xfrm>
            <a:off x="827584" y="116632"/>
            <a:ext cx="7772400" cy="697560"/>
          </a:xfrm>
          <a:prstGeom prst="rect">
            <a:avLst/>
          </a:prstGeom>
          <a:solidFill>
            <a:schemeClr val="accent6">
              <a:lumMod val="20000"/>
              <a:lumOff val="80000"/>
            </a:schemeClr>
          </a:solidFill>
          <a:ln>
            <a:noFill/>
          </a:ln>
          <a:effectLst>
            <a:softEdge rad="317500"/>
          </a:effectLst>
        </p:spPr>
        <p:txBody>
          <a:bodyPr/>
          <a:lstStyle/>
          <a:p>
            <a:pPr lvl="0" algn="ctr" eaLnBrk="0" fontAlgn="base" hangingPunct="0">
              <a:spcBef>
                <a:spcPct val="0"/>
              </a:spcBef>
              <a:spcAft>
                <a:spcPct val="0"/>
              </a:spcAft>
              <a:defRPr/>
            </a:pPr>
            <a:r>
              <a:rPr lang="en-US" sz="3200" b="1" kern="0" dirty="0" smtClean="0">
                <a:solidFill>
                  <a:schemeClr val="accent6"/>
                </a:solidFill>
                <a:latin typeface="Arial" charset="0"/>
              </a:rPr>
              <a:t>Organismic Self</a:t>
            </a:r>
          </a:p>
          <a:p>
            <a:pPr lvl="0" algn="ctr" eaLnBrk="0" fontAlgn="base" hangingPunct="0">
              <a:spcBef>
                <a:spcPct val="0"/>
              </a:spcBef>
              <a:spcAft>
                <a:spcPct val="0"/>
              </a:spcAft>
              <a:defRPr/>
            </a:pPr>
            <a:r>
              <a:rPr kumimoji="0" lang="en-US" sz="2000" b="1" i="0" u="none" strike="noStrike" kern="0" cap="none" spc="0" normalizeH="0" baseline="0" noProof="0" dirty="0" smtClean="0">
                <a:ln>
                  <a:noFill/>
                </a:ln>
                <a:solidFill>
                  <a:schemeClr val="accent6"/>
                </a:solidFill>
                <a:effectLst/>
                <a:uLnTx/>
                <a:uFillTx/>
                <a:latin typeface="Arial" charset="0"/>
                <a:ea typeface="+mj-ea"/>
                <a:cs typeface="+mj-cs"/>
              </a:rPr>
              <a:t>Body-Mind ( data 2 – ICI)</a:t>
            </a:r>
            <a:endParaRPr kumimoji="0" lang="en-US" sz="2000" b="0" i="0" u="none" strike="noStrike" kern="0" cap="none" spc="0" normalizeH="0" baseline="0" noProof="0" dirty="0">
              <a:ln>
                <a:noFill/>
              </a:ln>
              <a:solidFill>
                <a:schemeClr val="accent6"/>
              </a:solidFill>
              <a:effectLst/>
              <a:uLnTx/>
              <a:uFillTx/>
              <a:latin typeface="Arial" charset="0"/>
              <a:ea typeface="+mj-ea"/>
              <a:cs typeface="+mj-cs"/>
            </a:endParaRPr>
          </a:p>
        </p:txBody>
      </p:sp>
      <p:sp>
        <p:nvSpPr>
          <p:cNvPr id="20" name="Ovale 19"/>
          <p:cNvSpPr/>
          <p:nvPr/>
        </p:nvSpPr>
        <p:spPr>
          <a:xfrm>
            <a:off x="5643570" y="1463662"/>
            <a:ext cx="214314"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Ovale 20"/>
          <p:cNvSpPr/>
          <p:nvPr/>
        </p:nvSpPr>
        <p:spPr>
          <a:xfrm>
            <a:off x="5643570" y="1749414"/>
            <a:ext cx="214314" cy="21431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Ovale 21"/>
          <p:cNvSpPr/>
          <p:nvPr/>
        </p:nvSpPr>
        <p:spPr>
          <a:xfrm>
            <a:off x="5632324" y="2035960"/>
            <a:ext cx="214314" cy="21431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Ovale 22"/>
          <p:cNvSpPr/>
          <p:nvPr/>
        </p:nvSpPr>
        <p:spPr>
          <a:xfrm>
            <a:off x="5621641" y="2405446"/>
            <a:ext cx="214314" cy="214314"/>
          </a:xfrm>
          <a:prstGeom prst="ellipse">
            <a:avLst/>
          </a:prstGeom>
          <a:solidFill>
            <a:srgbClr val="002060"/>
          </a:solidFill>
          <a:ln>
            <a:solidFill>
              <a:srgbClr val="66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Ovale 23"/>
          <p:cNvSpPr/>
          <p:nvPr/>
        </p:nvSpPr>
        <p:spPr>
          <a:xfrm>
            <a:off x="5632324" y="2715191"/>
            <a:ext cx="214314" cy="214314"/>
          </a:xfrm>
          <a:prstGeom prst="ellips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029188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pPr>
              <a:defRPr/>
            </a:pPr>
            <a:r>
              <a:rPr lang="it-IT" smtClean="0">
                <a:solidFill>
                  <a:srgbClr val="6600CC"/>
                </a:solidFill>
              </a:rPr>
              <a:t>P. L. Lattuada M. D., PSY.D., Ph. D.</a:t>
            </a:r>
            <a:endParaRPr lang="it-IT" dirty="0">
              <a:solidFill>
                <a:srgbClr val="6600CC"/>
              </a:solidFill>
            </a:endParaRPr>
          </a:p>
        </p:txBody>
      </p:sp>
      <p:sp>
        <p:nvSpPr>
          <p:cNvPr id="4" name="Ovale 3"/>
          <p:cNvSpPr/>
          <p:nvPr/>
        </p:nvSpPr>
        <p:spPr>
          <a:xfrm>
            <a:off x="2357438" y="3643313"/>
            <a:ext cx="4214812" cy="2428875"/>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5" name="Ovale 4"/>
          <p:cNvSpPr/>
          <p:nvPr/>
        </p:nvSpPr>
        <p:spPr>
          <a:xfrm>
            <a:off x="2643188" y="3929063"/>
            <a:ext cx="3643312" cy="1857375"/>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6" name="Ovale 5"/>
          <p:cNvSpPr/>
          <p:nvPr/>
        </p:nvSpPr>
        <p:spPr>
          <a:xfrm>
            <a:off x="2928938" y="4143375"/>
            <a:ext cx="3143250" cy="1428750"/>
          </a:xfrm>
          <a:prstGeom prst="ellipse">
            <a:avLst/>
          </a:prstGeom>
          <a:solidFill>
            <a:srgbClr val="00CC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7" name="Ovale 6"/>
          <p:cNvSpPr/>
          <p:nvPr/>
        </p:nvSpPr>
        <p:spPr>
          <a:xfrm>
            <a:off x="3286125" y="4357688"/>
            <a:ext cx="2500313" cy="1000125"/>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8" name="Ovale 7"/>
          <p:cNvSpPr/>
          <p:nvPr/>
        </p:nvSpPr>
        <p:spPr>
          <a:xfrm>
            <a:off x="4071938" y="4500563"/>
            <a:ext cx="928687" cy="714375"/>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p>
        </p:txBody>
      </p:sp>
      <p:sp>
        <p:nvSpPr>
          <p:cNvPr id="12" name="Rectangle 3"/>
          <p:cNvSpPr txBox="1">
            <a:spLocks noChangeArrowheads="1"/>
          </p:cNvSpPr>
          <p:nvPr/>
        </p:nvSpPr>
        <p:spPr>
          <a:xfrm>
            <a:off x="5000625" y="1089926"/>
            <a:ext cx="4029108" cy="2714644"/>
          </a:xfrm>
          <a:prstGeom prst="rect">
            <a:avLst/>
          </a:prstGeom>
          <a:solidFill>
            <a:schemeClr val="accent6">
              <a:lumMod val="20000"/>
              <a:lumOff val="80000"/>
            </a:schemeClr>
          </a:solidFill>
          <a:ln>
            <a:noFill/>
          </a:ln>
          <a:effectLst>
            <a:softEdge rad="317500"/>
          </a:effectLst>
        </p:spPr>
        <p:txBody>
          <a:bodyPr/>
          <a:lstStyle/>
          <a:p>
            <a:pPr marL="342900" indent="-342900" algn="ctr" eaLnBrk="0" hangingPunct="0">
              <a:spcBef>
                <a:spcPct val="20000"/>
              </a:spcBef>
              <a:defRPr/>
            </a:pPr>
            <a:r>
              <a:rPr lang="en-US" sz="1800" b="1" u="sng" kern="0" dirty="0" smtClean="0">
                <a:solidFill>
                  <a:schemeClr val="accent6"/>
                </a:solidFill>
                <a:latin typeface="Arial" charset="0"/>
              </a:rPr>
              <a:t>Microcosmic  Vehicles</a:t>
            </a:r>
            <a:endParaRPr lang="en-US" sz="1800" b="1" kern="0" dirty="0" smtClean="0">
              <a:solidFill>
                <a:schemeClr val="accent6"/>
              </a:solidFill>
              <a:latin typeface="Arial" charset="0"/>
              <a:ea typeface="MS Mincho" pitchFamily="49" charset="-128"/>
            </a:endParaRPr>
          </a:p>
          <a:p>
            <a:pPr marL="342900" lvl="0" indent="-342900" algn="ctr" eaLnBrk="0" hangingPunct="0">
              <a:spcBef>
                <a:spcPct val="20000"/>
              </a:spcBef>
              <a:defRPr/>
            </a:pPr>
            <a:endParaRPr lang="en-US" sz="1400" b="1" kern="0" dirty="0" smtClean="0">
              <a:solidFill>
                <a:schemeClr val="accent6"/>
              </a:solidFill>
              <a:latin typeface="Arial" charset="0"/>
              <a:ea typeface="MS Mincho" pitchFamily="49" charset="-128"/>
            </a:endParaRP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PHISYCAL BODY</a:t>
            </a: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   ENERGETIC BODY</a:t>
            </a: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   EMOTIONAL BODY</a:t>
            </a:r>
          </a:p>
          <a:p>
            <a:pPr marL="342900" lvl="0" indent="-342900" algn="ctr" eaLnBrk="0" hangingPunct="0">
              <a:spcBef>
                <a:spcPct val="20000"/>
              </a:spcBef>
              <a:defRPr/>
            </a:pPr>
            <a:endParaRPr lang="en-US" sz="1400" b="1" kern="0" dirty="0" smtClean="0">
              <a:solidFill>
                <a:schemeClr val="accent6"/>
              </a:solidFill>
              <a:latin typeface="Arial" charset="0"/>
              <a:ea typeface="MS Mincho" pitchFamily="49" charset="-128"/>
            </a:endParaRP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MENTAL BODY</a:t>
            </a:r>
          </a:p>
          <a:p>
            <a:pPr marL="342900" lvl="0" indent="-342900" algn="ctr" eaLnBrk="0" hangingPunct="0">
              <a:spcBef>
                <a:spcPct val="20000"/>
              </a:spcBef>
              <a:defRPr/>
            </a:pPr>
            <a:r>
              <a:rPr lang="en-US" sz="1400" b="1" kern="0" dirty="0" smtClean="0">
                <a:solidFill>
                  <a:schemeClr val="accent6"/>
                </a:solidFill>
                <a:latin typeface="Arial" charset="0"/>
                <a:ea typeface="MS Mincho" pitchFamily="49" charset="-128"/>
              </a:rPr>
              <a:t>   SPIRITUAL BODY</a:t>
            </a:r>
          </a:p>
        </p:txBody>
      </p:sp>
      <p:sp>
        <p:nvSpPr>
          <p:cNvPr id="13" name="Rectangle 3"/>
          <p:cNvSpPr txBox="1">
            <a:spLocks noChangeArrowheads="1"/>
          </p:cNvSpPr>
          <p:nvPr/>
        </p:nvSpPr>
        <p:spPr>
          <a:xfrm>
            <a:off x="285720" y="1071546"/>
            <a:ext cx="4929222" cy="2786082"/>
          </a:xfrm>
          <a:prstGeom prst="rect">
            <a:avLst/>
          </a:prstGeom>
          <a:solidFill>
            <a:schemeClr val="accent6">
              <a:lumMod val="20000"/>
              <a:lumOff val="80000"/>
            </a:schemeClr>
          </a:solidFill>
          <a:ln>
            <a:noFill/>
          </a:ln>
          <a:effectLst>
            <a:softEdge rad="317500"/>
          </a:effectLst>
        </p:spPr>
        <p:txBody>
          <a:bodyPr anchor="t"/>
          <a:lstStyle/>
          <a:p>
            <a:pPr algn="ctr">
              <a:buFontTx/>
              <a:buNone/>
            </a:pPr>
            <a:r>
              <a:rPr lang="en-US" sz="1800" b="1" u="sng" dirty="0" smtClean="0">
                <a:solidFill>
                  <a:schemeClr val="accent6"/>
                </a:solidFill>
                <a:latin typeface="Arial" charset="0"/>
              </a:rPr>
              <a:t>Microcosmic</a:t>
            </a:r>
            <a:r>
              <a:rPr lang="en-US" sz="1600" b="1" u="sng" dirty="0" smtClean="0">
                <a:solidFill>
                  <a:schemeClr val="accent6"/>
                </a:solidFill>
                <a:latin typeface="Arial" charset="0"/>
              </a:rPr>
              <a:t> Contents</a:t>
            </a:r>
          </a:p>
          <a:p>
            <a:pPr algn="just">
              <a:buFontTx/>
              <a:buNone/>
            </a:pPr>
            <a:r>
              <a:rPr lang="en-US" sz="1600" b="1" dirty="0" smtClean="0">
                <a:solidFill>
                  <a:schemeClr val="accent6"/>
                </a:solidFill>
                <a:latin typeface="Arial" charset="0"/>
              </a:rPr>
              <a:t>         </a:t>
            </a:r>
          </a:p>
          <a:p>
            <a:pPr algn="just">
              <a:buFontTx/>
              <a:buNone/>
            </a:pPr>
            <a:r>
              <a:rPr lang="en-US" sz="1600" b="1" dirty="0" smtClean="0">
                <a:solidFill>
                  <a:schemeClr val="accent6"/>
                </a:solidFill>
                <a:latin typeface="Arial" charset="0"/>
              </a:rPr>
              <a:t>         Sensations </a:t>
            </a:r>
          </a:p>
          <a:p>
            <a:pPr algn="just">
              <a:buFontTx/>
              <a:buNone/>
            </a:pPr>
            <a:r>
              <a:rPr lang="en-US" sz="1600" b="1" dirty="0" smtClean="0">
                <a:solidFill>
                  <a:schemeClr val="accent6"/>
                </a:solidFill>
                <a:latin typeface="Arial" charset="0"/>
              </a:rPr>
              <a:t>         Subtle Sensations</a:t>
            </a:r>
          </a:p>
          <a:p>
            <a:pPr algn="just">
              <a:buFontTx/>
              <a:buNone/>
            </a:pPr>
            <a:r>
              <a:rPr lang="en-US" sz="1600" b="1" dirty="0" smtClean="0">
                <a:solidFill>
                  <a:schemeClr val="accent6"/>
                </a:solidFill>
                <a:latin typeface="Arial" charset="0"/>
              </a:rPr>
              <a:t>         Moods, feelings, Emotions, needs,  desires     </a:t>
            </a:r>
          </a:p>
          <a:p>
            <a:pPr algn="just">
              <a:buFontTx/>
              <a:buNone/>
            </a:pPr>
            <a:r>
              <a:rPr lang="en-US" sz="1600" b="1" dirty="0" smtClean="0">
                <a:solidFill>
                  <a:schemeClr val="accent6"/>
                </a:solidFill>
                <a:latin typeface="Arial" charset="0"/>
              </a:rPr>
              <a:t>         </a:t>
            </a:r>
          </a:p>
          <a:p>
            <a:pPr algn="just">
              <a:buFontTx/>
              <a:buNone/>
            </a:pPr>
            <a:r>
              <a:rPr lang="en-US" sz="1600" b="1" dirty="0" smtClean="0">
                <a:solidFill>
                  <a:schemeClr val="accent6"/>
                </a:solidFill>
                <a:latin typeface="Arial" charset="0"/>
              </a:rPr>
              <a:t>         Vision of the world, paradigms,  memories,       </a:t>
            </a:r>
          </a:p>
          <a:p>
            <a:pPr algn="just">
              <a:buFontTx/>
              <a:buNone/>
            </a:pPr>
            <a:r>
              <a:rPr lang="en-US" sz="1600" b="1" dirty="0" smtClean="0">
                <a:solidFill>
                  <a:schemeClr val="accent6"/>
                </a:solidFill>
                <a:latin typeface="Arial" charset="0"/>
              </a:rPr>
              <a:t>         images, thought.                          </a:t>
            </a:r>
          </a:p>
          <a:p>
            <a:pPr algn="just">
              <a:buFontTx/>
              <a:buNone/>
            </a:pPr>
            <a:r>
              <a:rPr lang="en-US" sz="1600" b="1" dirty="0" smtClean="0">
                <a:solidFill>
                  <a:schemeClr val="accent6"/>
                </a:solidFill>
                <a:latin typeface="Arial" charset="0"/>
              </a:rPr>
              <a:t>         Transpersonal Contents : insights,          </a:t>
            </a:r>
          </a:p>
          <a:p>
            <a:pPr algn="just">
              <a:buFontTx/>
              <a:buNone/>
            </a:pPr>
            <a:r>
              <a:rPr lang="en-US" sz="1600" b="1" dirty="0" smtClean="0">
                <a:solidFill>
                  <a:schemeClr val="accent6"/>
                </a:solidFill>
                <a:latin typeface="Arial" charset="0"/>
              </a:rPr>
              <a:t>         intuitions, visions, etc.</a:t>
            </a:r>
            <a:endParaRPr kumimoji="0" lang="en-US" sz="1600" b="1" i="0" u="none" strike="noStrike" kern="0" cap="none" spc="0" normalizeH="0" baseline="0" dirty="0" smtClean="0">
              <a:ln>
                <a:noFill/>
              </a:ln>
              <a:solidFill>
                <a:schemeClr val="accent6"/>
              </a:solidFill>
              <a:effectLst/>
              <a:uLnTx/>
              <a:uFillTx/>
              <a:latin typeface="Arial" charset="0"/>
            </a:endParaRPr>
          </a:p>
        </p:txBody>
      </p:sp>
      <p:sp>
        <p:nvSpPr>
          <p:cNvPr id="15" name="Rectangle 2"/>
          <p:cNvSpPr txBox="1">
            <a:spLocks noChangeArrowheads="1"/>
          </p:cNvSpPr>
          <p:nvPr/>
        </p:nvSpPr>
        <p:spPr>
          <a:xfrm>
            <a:off x="827584" y="116632"/>
            <a:ext cx="7772400" cy="936104"/>
          </a:xfrm>
          <a:prstGeom prst="rect">
            <a:avLst/>
          </a:prstGeom>
          <a:solidFill>
            <a:schemeClr val="accent6">
              <a:lumMod val="20000"/>
              <a:lumOff val="80000"/>
            </a:schemeClr>
          </a:solidFill>
          <a:ln>
            <a:noFill/>
          </a:ln>
          <a:effectLst>
            <a:softEdge rad="317500"/>
          </a:effectLst>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accent6"/>
                </a:solidFill>
                <a:effectLst/>
                <a:uLnTx/>
                <a:uFillTx/>
                <a:latin typeface="Arial" charset="0"/>
                <a:ea typeface="+mj-ea"/>
                <a:cs typeface="+mj-cs"/>
              </a:rPr>
              <a:t>Microcosm</a:t>
            </a:r>
          </a:p>
          <a:p>
            <a:pPr algn="ctr" eaLnBrk="0" hangingPunct="0">
              <a:defRPr/>
            </a:pPr>
            <a:r>
              <a:rPr lang="en-US" sz="1800" b="1" kern="0" dirty="0" smtClean="0">
                <a:solidFill>
                  <a:schemeClr val="accent6"/>
                </a:solidFill>
                <a:latin typeface="Arial" charset="0"/>
                <a:ea typeface="+mj-ea"/>
                <a:cs typeface="+mj-cs"/>
              </a:rPr>
              <a:t>Organismic Constellations - </a:t>
            </a:r>
            <a:r>
              <a:rPr lang="en-US" b="1" kern="0" dirty="0" smtClean="0">
                <a:solidFill>
                  <a:schemeClr val="accent6"/>
                </a:solidFill>
                <a:latin typeface="Arial" charset="0"/>
              </a:rPr>
              <a:t>Body-Mind ( data 2 – ICI)</a:t>
            </a:r>
            <a:endParaRPr lang="en-US" kern="0" dirty="0" smtClean="0">
              <a:solidFill>
                <a:schemeClr val="accent6"/>
              </a:solidFill>
              <a:latin typeface="Arial" charset="0"/>
            </a:endParaRPr>
          </a:p>
          <a:p>
            <a:pPr lvl="0" algn="ctr" eaLnBrk="0" hangingPunct="0">
              <a:defRPr/>
            </a:pPr>
            <a:endParaRPr kumimoji="0" lang="en-US" sz="1800" b="0" i="0" u="none" strike="noStrike" kern="0" cap="none" spc="0" normalizeH="0" baseline="0" noProof="0" dirty="0">
              <a:ln>
                <a:noFill/>
              </a:ln>
              <a:solidFill>
                <a:schemeClr val="accent6"/>
              </a:solidFill>
              <a:effectLst/>
              <a:uLnTx/>
              <a:uFillTx/>
              <a:latin typeface="Arial" charset="0"/>
              <a:ea typeface="+mj-ea"/>
              <a:cs typeface="+mj-cs"/>
            </a:endParaRPr>
          </a:p>
        </p:txBody>
      </p:sp>
      <p:sp>
        <p:nvSpPr>
          <p:cNvPr id="14" name="Ovale 13"/>
          <p:cNvSpPr/>
          <p:nvPr/>
        </p:nvSpPr>
        <p:spPr>
          <a:xfrm>
            <a:off x="571472" y="1643050"/>
            <a:ext cx="214314"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Ovale 15"/>
          <p:cNvSpPr/>
          <p:nvPr/>
        </p:nvSpPr>
        <p:spPr>
          <a:xfrm>
            <a:off x="571472" y="1928802"/>
            <a:ext cx="214314" cy="21431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Ovale 16"/>
          <p:cNvSpPr/>
          <p:nvPr/>
        </p:nvSpPr>
        <p:spPr>
          <a:xfrm>
            <a:off x="571472" y="2214554"/>
            <a:ext cx="214314" cy="21431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Ovale 17"/>
          <p:cNvSpPr/>
          <p:nvPr/>
        </p:nvSpPr>
        <p:spPr>
          <a:xfrm>
            <a:off x="571472" y="2714620"/>
            <a:ext cx="214314" cy="214314"/>
          </a:xfrm>
          <a:prstGeom prst="ellipse">
            <a:avLst/>
          </a:prstGeom>
          <a:solidFill>
            <a:schemeClr val="accent6"/>
          </a:solidFill>
          <a:ln>
            <a:solidFill>
              <a:srgbClr val="66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Ovale 18"/>
          <p:cNvSpPr/>
          <p:nvPr/>
        </p:nvSpPr>
        <p:spPr>
          <a:xfrm>
            <a:off x="571472" y="3143248"/>
            <a:ext cx="214314" cy="214314"/>
          </a:xfrm>
          <a:prstGeom prst="ellips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Ovale 19"/>
          <p:cNvSpPr/>
          <p:nvPr/>
        </p:nvSpPr>
        <p:spPr>
          <a:xfrm>
            <a:off x="5643570" y="1714488"/>
            <a:ext cx="214314" cy="214314"/>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Ovale 20"/>
          <p:cNvSpPr/>
          <p:nvPr/>
        </p:nvSpPr>
        <p:spPr>
          <a:xfrm>
            <a:off x="5643570" y="2000240"/>
            <a:ext cx="214314" cy="214314"/>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Ovale 21"/>
          <p:cNvSpPr/>
          <p:nvPr/>
        </p:nvSpPr>
        <p:spPr>
          <a:xfrm>
            <a:off x="5643570" y="2285992"/>
            <a:ext cx="214314" cy="21431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Ovale 22"/>
          <p:cNvSpPr/>
          <p:nvPr/>
        </p:nvSpPr>
        <p:spPr>
          <a:xfrm>
            <a:off x="5643570" y="2714620"/>
            <a:ext cx="214314" cy="214314"/>
          </a:xfrm>
          <a:prstGeom prst="ellipse">
            <a:avLst/>
          </a:prstGeom>
          <a:solidFill>
            <a:schemeClr val="accent6"/>
          </a:solidFill>
          <a:ln>
            <a:solidFill>
              <a:srgbClr val="66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Ovale 23"/>
          <p:cNvSpPr/>
          <p:nvPr/>
        </p:nvSpPr>
        <p:spPr>
          <a:xfrm>
            <a:off x="5643570" y="3000372"/>
            <a:ext cx="214314" cy="214314"/>
          </a:xfrm>
          <a:prstGeom prst="ellips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467817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egnaposto piè di pagina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it-IT" sz="1400" smtClean="0">
                <a:solidFill>
                  <a:srgbClr val="6600CC"/>
                </a:solidFill>
              </a:rPr>
              <a:t>P. L. Lattuada M. D., PSY.D., Ph. D.</a:t>
            </a:r>
            <a:endParaRPr lang="it-IT" sz="1400">
              <a:solidFill>
                <a:srgbClr val="6600CC"/>
              </a:solidFill>
            </a:endParaRPr>
          </a:p>
        </p:txBody>
      </p:sp>
      <p:sp>
        <p:nvSpPr>
          <p:cNvPr id="4" name="Ovale 3"/>
          <p:cNvSpPr/>
          <p:nvPr/>
        </p:nvSpPr>
        <p:spPr>
          <a:xfrm>
            <a:off x="2357438" y="3857625"/>
            <a:ext cx="4214812" cy="2428875"/>
          </a:xfrm>
          <a:prstGeom prst="ellipse">
            <a:avLst/>
          </a:prstGeom>
          <a:solidFill>
            <a:srgbClr val="FF33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5" name="Ovale 4"/>
          <p:cNvSpPr/>
          <p:nvPr/>
        </p:nvSpPr>
        <p:spPr>
          <a:xfrm>
            <a:off x="2643188" y="4143375"/>
            <a:ext cx="3643312" cy="1857375"/>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6" name="Ovale 5"/>
          <p:cNvSpPr/>
          <p:nvPr/>
        </p:nvSpPr>
        <p:spPr>
          <a:xfrm>
            <a:off x="2857500" y="4357688"/>
            <a:ext cx="3143250" cy="1428750"/>
          </a:xfrm>
          <a:prstGeom prst="ellipse">
            <a:avLst/>
          </a:prstGeom>
          <a:solidFill>
            <a:srgbClr val="00CC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7" name="Ovale 6"/>
          <p:cNvSpPr/>
          <p:nvPr/>
        </p:nvSpPr>
        <p:spPr>
          <a:xfrm>
            <a:off x="3214688" y="4572000"/>
            <a:ext cx="2500312" cy="1000125"/>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8" name="Ovale 7"/>
          <p:cNvSpPr/>
          <p:nvPr/>
        </p:nvSpPr>
        <p:spPr>
          <a:xfrm>
            <a:off x="4000500" y="4714875"/>
            <a:ext cx="928688" cy="714375"/>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12" name="Rectangle 3"/>
          <p:cNvSpPr txBox="1">
            <a:spLocks noChangeArrowheads="1"/>
          </p:cNvSpPr>
          <p:nvPr/>
        </p:nvSpPr>
        <p:spPr>
          <a:xfrm>
            <a:off x="4972048" y="1000108"/>
            <a:ext cx="4029108" cy="2786082"/>
          </a:xfrm>
          <a:prstGeom prst="rect">
            <a:avLst/>
          </a:prstGeom>
          <a:noFill/>
          <a:ln>
            <a:noFill/>
          </a:ln>
          <a:effectLst>
            <a:softEdge rad="317500"/>
          </a:effectLst>
        </p:spPr>
        <p:txBody>
          <a:bodyPr/>
          <a:lstStyle>
            <a:lvl1pPr marL="342900" indent="-342900" eaLnBrk="0" hangingPunct="0">
              <a:defRPr sz="2400">
                <a:solidFill>
                  <a:schemeClr val="tx1"/>
                </a:solidFill>
                <a:latin typeface="Times New Roman" charset="0"/>
                <a:ea typeface="ＭＳ Ｐゴシック" charset="0"/>
                <a:cs typeface="Times New Roman" charset="0"/>
              </a:defRPr>
            </a:lvl1pPr>
            <a:lvl2pPr marL="37931725" indent="-37474525" eaLnBrk="0" hangingPunct="0">
              <a:defRPr sz="2400">
                <a:solidFill>
                  <a:schemeClr val="tx1"/>
                </a:solidFill>
                <a:latin typeface="Times New Roman" charset="0"/>
                <a:ea typeface="Times New Roman" charset="0"/>
                <a:cs typeface="Times New Roman" charset="0"/>
              </a:defRPr>
            </a:lvl2pPr>
            <a:lvl3pPr eaLnBrk="0" hangingPunct="0">
              <a:defRPr sz="2400">
                <a:solidFill>
                  <a:schemeClr val="tx1"/>
                </a:solidFill>
                <a:latin typeface="Times New Roman" charset="0"/>
                <a:ea typeface="Times New Roman" charset="0"/>
                <a:cs typeface="Times New Roman" charset="0"/>
              </a:defRPr>
            </a:lvl3pPr>
            <a:lvl4pPr eaLnBrk="0" hangingPunct="0">
              <a:defRPr sz="2400">
                <a:solidFill>
                  <a:schemeClr val="tx1"/>
                </a:solidFill>
                <a:latin typeface="Times New Roman" charset="0"/>
                <a:ea typeface="Times New Roman" charset="0"/>
                <a:cs typeface="Times New Roman" charset="0"/>
              </a:defRPr>
            </a:lvl4pPr>
            <a:lvl5pPr eaLnBrk="0" hangingPunct="0">
              <a:defRPr sz="2400">
                <a:solidFill>
                  <a:schemeClr val="tx1"/>
                </a:solidFill>
                <a:latin typeface="Times New Roman" charset="0"/>
                <a:ea typeface="Times New Roman" charset="0"/>
                <a:cs typeface="Times New Roman" charset="0"/>
              </a:defRPr>
            </a:lvl5pPr>
            <a:lvl6pPr marL="457200" eaLnBrk="0" fontAlgn="base" hangingPunct="0">
              <a:spcBef>
                <a:spcPct val="0"/>
              </a:spcBef>
              <a:spcAft>
                <a:spcPct val="0"/>
              </a:spcAft>
              <a:defRPr sz="2400">
                <a:solidFill>
                  <a:schemeClr val="tx1"/>
                </a:solidFill>
                <a:latin typeface="Times New Roman" charset="0"/>
                <a:ea typeface="Times New Roman" charset="0"/>
                <a:cs typeface="Times New Roman" charset="0"/>
              </a:defRPr>
            </a:lvl6pPr>
            <a:lvl7pPr marL="914400" eaLnBrk="0" fontAlgn="base" hangingPunct="0">
              <a:spcBef>
                <a:spcPct val="0"/>
              </a:spcBef>
              <a:spcAft>
                <a:spcPct val="0"/>
              </a:spcAft>
              <a:defRPr sz="2400">
                <a:solidFill>
                  <a:schemeClr val="tx1"/>
                </a:solidFill>
                <a:latin typeface="Times New Roman" charset="0"/>
                <a:ea typeface="Times New Roman" charset="0"/>
                <a:cs typeface="Times New Roman" charset="0"/>
              </a:defRPr>
            </a:lvl7pPr>
            <a:lvl8pPr marL="1371600" eaLnBrk="0" fontAlgn="base" hangingPunct="0">
              <a:spcBef>
                <a:spcPct val="0"/>
              </a:spcBef>
              <a:spcAft>
                <a:spcPct val="0"/>
              </a:spcAft>
              <a:defRPr sz="2400">
                <a:solidFill>
                  <a:schemeClr val="tx1"/>
                </a:solidFill>
                <a:latin typeface="Times New Roman" charset="0"/>
                <a:ea typeface="Times New Roman" charset="0"/>
                <a:cs typeface="Times New Roman" charset="0"/>
              </a:defRPr>
            </a:lvl8pPr>
            <a:lvl9pPr marL="1828800" eaLnBrk="0" fontAlgn="base" hangingPunct="0">
              <a:spcBef>
                <a:spcPct val="0"/>
              </a:spcBef>
              <a:spcAft>
                <a:spcPct val="0"/>
              </a:spcAft>
              <a:defRPr sz="2400">
                <a:solidFill>
                  <a:schemeClr val="tx1"/>
                </a:solidFill>
                <a:latin typeface="Times New Roman" charset="0"/>
                <a:ea typeface="Times New Roman" charset="0"/>
                <a:cs typeface="Times New Roman" charset="0"/>
              </a:defRPr>
            </a:lvl9pPr>
          </a:lstStyle>
          <a:p>
            <a:pPr algn="ctr">
              <a:spcBef>
                <a:spcPct val="20000"/>
              </a:spcBef>
              <a:defRPr/>
            </a:pPr>
            <a:r>
              <a:rPr lang="it-IT" sz="1800" b="1" u="sng" dirty="0" err="1" smtClean="0">
                <a:solidFill>
                  <a:srgbClr val="002060"/>
                </a:solidFill>
                <a:latin typeface="Arial" charset="0"/>
              </a:rPr>
              <a:t>Attention</a:t>
            </a:r>
            <a:endParaRPr lang="it-IT" sz="1400" b="1" dirty="0" smtClean="0">
              <a:solidFill>
                <a:srgbClr val="002060"/>
              </a:solidFill>
              <a:latin typeface="Arial" charset="0"/>
              <a:ea typeface="MS Mincho" charset="0"/>
              <a:cs typeface="MS Mincho" charset="0"/>
            </a:endParaRPr>
          </a:p>
          <a:p>
            <a:pPr>
              <a:spcBef>
                <a:spcPct val="20000"/>
              </a:spcBef>
              <a:defRPr/>
            </a:pPr>
            <a:r>
              <a:rPr lang="it-IT" sz="1400" b="1" dirty="0" smtClean="0">
                <a:solidFill>
                  <a:srgbClr val="2D2DB9"/>
                </a:solidFill>
                <a:latin typeface="Arial" charset="0"/>
                <a:ea typeface="MS Mincho" charset="0"/>
                <a:cs typeface="MS Mincho" charset="0"/>
              </a:rPr>
              <a:t>                   </a:t>
            </a:r>
          </a:p>
          <a:p>
            <a:pPr>
              <a:spcBef>
                <a:spcPct val="20000"/>
              </a:spcBef>
              <a:defRPr/>
            </a:pPr>
            <a:endParaRPr lang="it-IT" sz="1400" b="1" dirty="0" smtClean="0">
              <a:solidFill>
                <a:srgbClr val="2D2DB9"/>
              </a:solidFill>
              <a:latin typeface="Arial" charset="0"/>
              <a:ea typeface="MS Mincho" charset="0"/>
              <a:cs typeface="MS Mincho" charset="0"/>
            </a:endParaRPr>
          </a:p>
          <a:p>
            <a:pPr algn="ctr">
              <a:spcBef>
                <a:spcPct val="20000"/>
              </a:spcBef>
              <a:defRPr/>
            </a:pPr>
            <a:r>
              <a:rPr lang="it-IT" sz="1400" b="1" dirty="0">
                <a:solidFill>
                  <a:srgbClr val="2D2DB9"/>
                </a:solidFill>
                <a:latin typeface="Arial" charset="0"/>
                <a:ea typeface="MS Mincho" charset="0"/>
                <a:cs typeface="MS Mincho" charset="0"/>
              </a:rPr>
              <a:t> </a:t>
            </a:r>
            <a:r>
              <a:rPr lang="en-US" sz="1400" b="1" dirty="0" smtClean="0">
                <a:solidFill>
                  <a:srgbClr val="002060"/>
                </a:solidFill>
                <a:latin typeface="Arial" charset="0"/>
                <a:ea typeface="MS Mincho" charset="0"/>
                <a:cs typeface="MS Mincho" charset="0"/>
              </a:rPr>
              <a:t>First Attention</a:t>
            </a:r>
          </a:p>
          <a:p>
            <a:pPr algn="ctr">
              <a:spcBef>
                <a:spcPct val="20000"/>
              </a:spcBef>
              <a:defRPr/>
            </a:pPr>
            <a:r>
              <a:rPr lang="en-US" sz="1400" b="1" dirty="0" smtClean="0">
                <a:solidFill>
                  <a:srgbClr val="002060"/>
                </a:solidFill>
                <a:latin typeface="Arial" charset="0"/>
                <a:ea typeface="MS Mincho" charset="0"/>
                <a:cs typeface="MS Mincho" charset="0"/>
              </a:rPr>
              <a:t>                  </a:t>
            </a:r>
          </a:p>
          <a:p>
            <a:pPr algn="ctr">
              <a:spcBef>
                <a:spcPct val="20000"/>
              </a:spcBef>
              <a:defRPr/>
            </a:pPr>
            <a:r>
              <a:rPr lang="en-US" sz="1400" b="1" dirty="0" smtClean="0">
                <a:solidFill>
                  <a:srgbClr val="002060"/>
                </a:solidFill>
                <a:latin typeface="Arial" charset="0"/>
                <a:ea typeface="MS Mincho" charset="0"/>
                <a:cs typeface="MS Mincho" charset="0"/>
              </a:rPr>
              <a:t>       Second Attention</a:t>
            </a:r>
          </a:p>
          <a:p>
            <a:pPr algn="ctr">
              <a:spcBef>
                <a:spcPct val="20000"/>
              </a:spcBef>
              <a:defRPr/>
            </a:pPr>
            <a:endParaRPr lang="en-US" sz="1400" b="1" dirty="0">
              <a:solidFill>
                <a:srgbClr val="002060"/>
              </a:solidFill>
              <a:latin typeface="Arial" charset="0"/>
              <a:ea typeface="MS Mincho" charset="0"/>
              <a:cs typeface="MS Mincho" charset="0"/>
            </a:endParaRPr>
          </a:p>
          <a:p>
            <a:pPr algn="ctr">
              <a:spcBef>
                <a:spcPct val="20000"/>
              </a:spcBef>
              <a:defRPr/>
            </a:pPr>
            <a:r>
              <a:rPr lang="en-US" sz="1400" b="1" dirty="0" smtClean="0">
                <a:solidFill>
                  <a:srgbClr val="002060"/>
                </a:solidFill>
                <a:latin typeface="Arial" charset="0"/>
                <a:ea typeface="MS Mincho" charset="0"/>
                <a:cs typeface="MS Mincho" charset="0"/>
              </a:rPr>
              <a:t>Further Mode</a:t>
            </a:r>
          </a:p>
        </p:txBody>
      </p:sp>
      <p:sp>
        <p:nvSpPr>
          <p:cNvPr id="13" name="Rectangle 3"/>
          <p:cNvSpPr txBox="1">
            <a:spLocks noChangeArrowheads="1"/>
          </p:cNvSpPr>
          <p:nvPr/>
        </p:nvSpPr>
        <p:spPr>
          <a:xfrm>
            <a:off x="0" y="642918"/>
            <a:ext cx="4929188" cy="3429024"/>
          </a:xfrm>
          <a:prstGeom prst="rect">
            <a:avLst/>
          </a:prstGeom>
          <a:noFill/>
          <a:ln>
            <a:noFill/>
          </a:ln>
          <a:effectLst>
            <a:softEdge rad="317500"/>
          </a:effectLst>
        </p:spPr>
        <p:txBody>
          <a:bodyPr/>
          <a:lstStyle>
            <a:lvl1pPr eaLnBrk="0" hangingPunct="0">
              <a:defRPr sz="2400">
                <a:solidFill>
                  <a:schemeClr val="tx1"/>
                </a:solidFill>
                <a:latin typeface="Times New Roman" charset="0"/>
                <a:ea typeface="ＭＳ Ｐゴシック" charset="0"/>
                <a:cs typeface="Times New Roman" charset="0"/>
              </a:defRPr>
            </a:lvl1pPr>
            <a:lvl2pPr marL="37931725" indent="-37474525" eaLnBrk="0" hangingPunct="0">
              <a:defRPr sz="2400">
                <a:solidFill>
                  <a:schemeClr val="tx1"/>
                </a:solidFill>
                <a:latin typeface="Times New Roman" charset="0"/>
                <a:ea typeface="Times New Roman" charset="0"/>
                <a:cs typeface="Times New Roman" charset="0"/>
              </a:defRPr>
            </a:lvl2pPr>
            <a:lvl3pPr eaLnBrk="0" hangingPunct="0">
              <a:defRPr sz="2400">
                <a:solidFill>
                  <a:schemeClr val="tx1"/>
                </a:solidFill>
                <a:latin typeface="Times New Roman" charset="0"/>
                <a:ea typeface="Times New Roman" charset="0"/>
                <a:cs typeface="Times New Roman" charset="0"/>
              </a:defRPr>
            </a:lvl3pPr>
            <a:lvl4pPr eaLnBrk="0" hangingPunct="0">
              <a:defRPr sz="2400">
                <a:solidFill>
                  <a:schemeClr val="tx1"/>
                </a:solidFill>
                <a:latin typeface="Times New Roman" charset="0"/>
                <a:ea typeface="Times New Roman" charset="0"/>
                <a:cs typeface="Times New Roman" charset="0"/>
              </a:defRPr>
            </a:lvl4pPr>
            <a:lvl5pPr eaLnBrk="0" hangingPunct="0">
              <a:defRPr sz="2400">
                <a:solidFill>
                  <a:schemeClr val="tx1"/>
                </a:solidFill>
                <a:latin typeface="Times New Roman" charset="0"/>
                <a:ea typeface="Times New Roman" charset="0"/>
                <a:cs typeface="Times New Roman" charset="0"/>
              </a:defRPr>
            </a:lvl5pPr>
            <a:lvl6pPr marL="457200" eaLnBrk="0" fontAlgn="base" hangingPunct="0">
              <a:spcBef>
                <a:spcPct val="0"/>
              </a:spcBef>
              <a:spcAft>
                <a:spcPct val="0"/>
              </a:spcAft>
              <a:defRPr sz="2400">
                <a:solidFill>
                  <a:schemeClr val="tx1"/>
                </a:solidFill>
                <a:latin typeface="Times New Roman" charset="0"/>
                <a:ea typeface="Times New Roman" charset="0"/>
                <a:cs typeface="Times New Roman" charset="0"/>
              </a:defRPr>
            </a:lvl6pPr>
            <a:lvl7pPr marL="914400" eaLnBrk="0" fontAlgn="base" hangingPunct="0">
              <a:spcBef>
                <a:spcPct val="0"/>
              </a:spcBef>
              <a:spcAft>
                <a:spcPct val="0"/>
              </a:spcAft>
              <a:defRPr sz="2400">
                <a:solidFill>
                  <a:schemeClr val="tx1"/>
                </a:solidFill>
                <a:latin typeface="Times New Roman" charset="0"/>
                <a:ea typeface="Times New Roman" charset="0"/>
                <a:cs typeface="Times New Roman" charset="0"/>
              </a:defRPr>
            </a:lvl7pPr>
            <a:lvl8pPr marL="1371600" eaLnBrk="0" fontAlgn="base" hangingPunct="0">
              <a:spcBef>
                <a:spcPct val="0"/>
              </a:spcBef>
              <a:spcAft>
                <a:spcPct val="0"/>
              </a:spcAft>
              <a:defRPr sz="2400">
                <a:solidFill>
                  <a:schemeClr val="tx1"/>
                </a:solidFill>
                <a:latin typeface="Times New Roman" charset="0"/>
                <a:ea typeface="Times New Roman" charset="0"/>
                <a:cs typeface="Times New Roman" charset="0"/>
              </a:defRPr>
            </a:lvl8pPr>
            <a:lvl9pPr marL="1828800" eaLnBrk="0" fontAlgn="base" hangingPunct="0">
              <a:spcBef>
                <a:spcPct val="0"/>
              </a:spcBef>
              <a:spcAft>
                <a:spcPct val="0"/>
              </a:spcAft>
              <a:defRPr sz="2400">
                <a:solidFill>
                  <a:schemeClr val="tx1"/>
                </a:solidFill>
                <a:latin typeface="Times New Roman" charset="0"/>
                <a:ea typeface="Times New Roman" charset="0"/>
                <a:cs typeface="Times New Roman" charset="0"/>
              </a:defRPr>
            </a:lvl9pPr>
          </a:lstStyle>
          <a:p>
            <a:pPr eaLnBrk="1" hangingPunct="1">
              <a:defRPr/>
            </a:pPr>
            <a:r>
              <a:rPr lang="it-IT" sz="1600" b="1" dirty="0" smtClean="0">
                <a:solidFill>
                  <a:srgbClr val="2D2DB9"/>
                </a:solidFill>
                <a:latin typeface="Arial" charset="0"/>
              </a:rPr>
              <a:t>                    </a:t>
            </a:r>
          </a:p>
          <a:p>
            <a:pPr algn="ctr" eaLnBrk="1" hangingPunct="1">
              <a:defRPr/>
            </a:pPr>
            <a:r>
              <a:rPr lang="it-IT" sz="1600" b="1" u="sng" dirty="0" smtClean="0">
                <a:solidFill>
                  <a:srgbClr val="002060"/>
                </a:solidFill>
                <a:latin typeface="Arial" charset="0"/>
              </a:rPr>
              <a:t> </a:t>
            </a:r>
            <a:r>
              <a:rPr lang="it-IT" sz="1600" b="1" u="sng" dirty="0" err="1" smtClean="0">
                <a:solidFill>
                  <a:srgbClr val="002060"/>
                </a:solidFill>
                <a:latin typeface="Arial" charset="0"/>
              </a:rPr>
              <a:t>Sistems</a:t>
            </a:r>
            <a:r>
              <a:rPr lang="it-IT" sz="1600" b="1" u="sng" dirty="0" smtClean="0">
                <a:solidFill>
                  <a:srgbClr val="002060"/>
                </a:solidFill>
                <a:latin typeface="Arial" charset="0"/>
              </a:rPr>
              <a:t> of </a:t>
            </a:r>
            <a:r>
              <a:rPr lang="it-IT" sz="1600" b="1" u="sng" dirty="0" err="1" smtClean="0">
                <a:solidFill>
                  <a:srgbClr val="002060"/>
                </a:solidFill>
                <a:latin typeface="Arial" charset="0"/>
              </a:rPr>
              <a:t>Conscioiusness</a:t>
            </a:r>
            <a:endParaRPr lang="it-IT" sz="1600" b="1" u="sng" dirty="0" smtClean="0">
              <a:solidFill>
                <a:srgbClr val="002060"/>
              </a:solidFill>
              <a:latin typeface="Arial" charset="0"/>
            </a:endParaRPr>
          </a:p>
          <a:p>
            <a:pPr algn="ctr" eaLnBrk="1" hangingPunct="1">
              <a:defRPr/>
            </a:pPr>
            <a:r>
              <a:rPr lang="it-IT" sz="1600" b="1" dirty="0" smtClean="0">
                <a:solidFill>
                  <a:srgbClr val="2D2DB9"/>
                </a:solidFill>
                <a:latin typeface="Arial" charset="0"/>
              </a:rPr>
              <a:t> </a:t>
            </a:r>
          </a:p>
          <a:p>
            <a:pPr algn="ctr" eaLnBrk="1" hangingPunct="1">
              <a:defRPr/>
            </a:pPr>
            <a:r>
              <a:rPr lang="en-US" sz="1600" b="1" dirty="0" smtClean="0">
                <a:solidFill>
                  <a:srgbClr val="002060"/>
                </a:solidFill>
              </a:rPr>
              <a:t>World of  Knowledge:</a:t>
            </a:r>
          </a:p>
          <a:p>
            <a:pPr algn="ctr" eaLnBrk="1" hangingPunct="1">
              <a:defRPr/>
            </a:pPr>
            <a:r>
              <a:rPr lang="en-US" sz="1600" b="1" dirty="0" smtClean="0">
                <a:solidFill>
                  <a:srgbClr val="002060"/>
                </a:solidFill>
              </a:rPr>
              <a:t> Unconscious/Consciousness </a:t>
            </a:r>
          </a:p>
          <a:p>
            <a:pPr algn="ctr" eaLnBrk="1" hangingPunct="1">
              <a:defRPr/>
            </a:pPr>
            <a:r>
              <a:rPr lang="en-US" sz="1600" b="1" dirty="0" smtClean="0">
                <a:solidFill>
                  <a:srgbClr val="002060"/>
                </a:solidFill>
              </a:rPr>
              <a:t>     </a:t>
            </a:r>
            <a:r>
              <a:rPr lang="en-US" sz="1600" b="1" dirty="0">
                <a:solidFill>
                  <a:srgbClr val="002060"/>
                </a:solidFill>
              </a:rPr>
              <a:t>Instinctive /Rational Consciousness</a:t>
            </a:r>
            <a:endParaRPr lang="en-US" sz="1600" b="1" dirty="0" smtClean="0">
              <a:solidFill>
                <a:srgbClr val="002060"/>
              </a:solidFill>
            </a:endParaRPr>
          </a:p>
          <a:p>
            <a:pPr algn="ctr" eaLnBrk="1" hangingPunct="1">
              <a:defRPr/>
            </a:pPr>
            <a:r>
              <a:rPr lang="en-US" sz="1600" b="1" dirty="0" smtClean="0">
                <a:solidFill>
                  <a:srgbClr val="002060"/>
                </a:solidFill>
              </a:rPr>
              <a:t> Dual Mind</a:t>
            </a:r>
          </a:p>
          <a:p>
            <a:pPr algn="ctr" eaLnBrk="1" hangingPunct="1">
              <a:defRPr/>
            </a:pPr>
            <a:r>
              <a:rPr lang="en-US" sz="1600" b="1" dirty="0" smtClean="0">
                <a:solidFill>
                  <a:srgbClr val="002060"/>
                </a:solidFill>
              </a:rPr>
              <a:t>World of Awareness:</a:t>
            </a:r>
          </a:p>
          <a:p>
            <a:pPr algn="ctr" eaLnBrk="1" hangingPunct="1">
              <a:defRPr/>
            </a:pPr>
            <a:r>
              <a:rPr lang="en-US" sz="1600" b="1" dirty="0" smtClean="0">
                <a:solidFill>
                  <a:srgbClr val="002060"/>
                </a:solidFill>
              </a:rPr>
              <a:t> Consciousness / Awareness</a:t>
            </a:r>
          </a:p>
          <a:p>
            <a:pPr algn="ctr" eaLnBrk="1" hangingPunct="1">
              <a:defRPr/>
            </a:pPr>
            <a:r>
              <a:rPr lang="en-US" sz="1600" b="1" dirty="0" smtClean="0">
                <a:solidFill>
                  <a:srgbClr val="002060"/>
                </a:solidFill>
              </a:rPr>
              <a:t>Intuitive Consciousness </a:t>
            </a:r>
            <a:r>
              <a:rPr lang="en-US" sz="1600" b="1" dirty="0" err="1" smtClean="0">
                <a:solidFill>
                  <a:srgbClr val="002060"/>
                </a:solidFill>
              </a:rPr>
              <a:t>Unitive</a:t>
            </a:r>
            <a:r>
              <a:rPr lang="en-US" sz="1600" b="1" dirty="0" smtClean="0">
                <a:solidFill>
                  <a:srgbClr val="002060"/>
                </a:solidFill>
              </a:rPr>
              <a:t> Mind</a:t>
            </a:r>
          </a:p>
          <a:p>
            <a:pPr algn="ctr" eaLnBrk="1" hangingPunct="1">
              <a:defRPr/>
            </a:pPr>
            <a:r>
              <a:rPr lang="en-US" sz="1600" b="1" dirty="0" smtClean="0">
                <a:solidFill>
                  <a:srgbClr val="002060"/>
                </a:solidFill>
              </a:rPr>
              <a:t>World of Essence: </a:t>
            </a:r>
          </a:p>
          <a:p>
            <a:pPr algn="ctr" eaLnBrk="1" hangingPunct="1">
              <a:defRPr/>
            </a:pPr>
            <a:r>
              <a:rPr lang="en-US" sz="1600" b="1" dirty="0" smtClean="0">
                <a:solidFill>
                  <a:srgbClr val="002060"/>
                </a:solidFill>
              </a:rPr>
              <a:t>Transpersonal Consciousness</a:t>
            </a:r>
          </a:p>
          <a:p>
            <a:pPr algn="ctr" eaLnBrk="1" hangingPunct="1">
              <a:defRPr/>
            </a:pPr>
            <a:r>
              <a:rPr lang="en-US" sz="1600" b="1" dirty="0" smtClean="0">
                <a:solidFill>
                  <a:srgbClr val="002060"/>
                </a:solidFill>
              </a:rPr>
              <a:t>Awareness/Essence</a:t>
            </a:r>
            <a:r>
              <a:rPr lang="it-IT" sz="1600" b="1" dirty="0" smtClean="0">
                <a:solidFill>
                  <a:srgbClr val="002060"/>
                </a:solidFill>
                <a:latin typeface="Arial" charset="0"/>
              </a:rPr>
              <a:t> </a:t>
            </a:r>
            <a:r>
              <a:rPr lang="it-IT" sz="1600" b="1" dirty="0" smtClean="0">
                <a:solidFill>
                  <a:srgbClr val="2D2DB9"/>
                </a:solidFill>
                <a:latin typeface="Arial" charset="0"/>
              </a:rPr>
              <a:t>        </a:t>
            </a:r>
          </a:p>
        </p:txBody>
      </p:sp>
      <p:sp>
        <p:nvSpPr>
          <p:cNvPr id="15" name="Rectangle 2"/>
          <p:cNvSpPr txBox="1">
            <a:spLocks noChangeArrowheads="1"/>
          </p:cNvSpPr>
          <p:nvPr/>
        </p:nvSpPr>
        <p:spPr>
          <a:xfrm>
            <a:off x="785786" y="205413"/>
            <a:ext cx="7823627" cy="794695"/>
          </a:xfrm>
          <a:prstGeom prst="rect">
            <a:avLst/>
          </a:prstGeom>
          <a:noFill/>
          <a:ln>
            <a:noFill/>
          </a:ln>
          <a:effectLst>
            <a:softEdge rad="317500"/>
          </a:effectLst>
        </p:spPr>
        <p:txBody>
          <a:bodyPr/>
          <a:lstStyle>
            <a:lvl1pPr eaLnBrk="0" hangingPunct="0">
              <a:defRPr sz="2400">
                <a:solidFill>
                  <a:schemeClr val="tx1"/>
                </a:solidFill>
                <a:latin typeface="Times New Roman" charset="0"/>
                <a:ea typeface="ＭＳ Ｐゴシック" charset="0"/>
                <a:cs typeface="Times New Roman" charset="0"/>
              </a:defRPr>
            </a:lvl1pPr>
            <a:lvl2pPr marL="37931725" indent="-37474525" eaLnBrk="0" hangingPunct="0">
              <a:defRPr sz="2400">
                <a:solidFill>
                  <a:schemeClr val="tx1"/>
                </a:solidFill>
                <a:latin typeface="Times New Roman" charset="0"/>
                <a:ea typeface="Times New Roman" charset="0"/>
                <a:cs typeface="Times New Roman" charset="0"/>
              </a:defRPr>
            </a:lvl2pPr>
            <a:lvl3pPr eaLnBrk="0" hangingPunct="0">
              <a:defRPr sz="2400">
                <a:solidFill>
                  <a:schemeClr val="tx1"/>
                </a:solidFill>
                <a:latin typeface="Times New Roman" charset="0"/>
                <a:ea typeface="Times New Roman" charset="0"/>
                <a:cs typeface="Times New Roman" charset="0"/>
              </a:defRPr>
            </a:lvl3pPr>
            <a:lvl4pPr eaLnBrk="0" hangingPunct="0">
              <a:defRPr sz="2400">
                <a:solidFill>
                  <a:schemeClr val="tx1"/>
                </a:solidFill>
                <a:latin typeface="Times New Roman" charset="0"/>
                <a:ea typeface="Times New Roman" charset="0"/>
                <a:cs typeface="Times New Roman" charset="0"/>
              </a:defRPr>
            </a:lvl4pPr>
            <a:lvl5pPr eaLnBrk="0" hangingPunct="0">
              <a:defRPr sz="2400">
                <a:solidFill>
                  <a:schemeClr val="tx1"/>
                </a:solidFill>
                <a:latin typeface="Times New Roman" charset="0"/>
                <a:ea typeface="Times New Roman" charset="0"/>
                <a:cs typeface="Times New Roman" charset="0"/>
              </a:defRPr>
            </a:lvl5pPr>
            <a:lvl6pPr marL="457200" eaLnBrk="0" fontAlgn="base" hangingPunct="0">
              <a:spcBef>
                <a:spcPct val="0"/>
              </a:spcBef>
              <a:spcAft>
                <a:spcPct val="0"/>
              </a:spcAft>
              <a:defRPr sz="2400">
                <a:solidFill>
                  <a:schemeClr val="tx1"/>
                </a:solidFill>
                <a:latin typeface="Times New Roman" charset="0"/>
                <a:ea typeface="Times New Roman" charset="0"/>
                <a:cs typeface="Times New Roman" charset="0"/>
              </a:defRPr>
            </a:lvl6pPr>
            <a:lvl7pPr marL="914400" eaLnBrk="0" fontAlgn="base" hangingPunct="0">
              <a:spcBef>
                <a:spcPct val="0"/>
              </a:spcBef>
              <a:spcAft>
                <a:spcPct val="0"/>
              </a:spcAft>
              <a:defRPr sz="2400">
                <a:solidFill>
                  <a:schemeClr val="tx1"/>
                </a:solidFill>
                <a:latin typeface="Times New Roman" charset="0"/>
                <a:ea typeface="Times New Roman" charset="0"/>
                <a:cs typeface="Times New Roman" charset="0"/>
              </a:defRPr>
            </a:lvl7pPr>
            <a:lvl8pPr marL="1371600" eaLnBrk="0" fontAlgn="base" hangingPunct="0">
              <a:spcBef>
                <a:spcPct val="0"/>
              </a:spcBef>
              <a:spcAft>
                <a:spcPct val="0"/>
              </a:spcAft>
              <a:defRPr sz="2400">
                <a:solidFill>
                  <a:schemeClr val="tx1"/>
                </a:solidFill>
                <a:latin typeface="Times New Roman" charset="0"/>
                <a:ea typeface="Times New Roman" charset="0"/>
                <a:cs typeface="Times New Roman" charset="0"/>
              </a:defRPr>
            </a:lvl8pPr>
            <a:lvl9pPr marL="1828800" eaLnBrk="0" fontAlgn="base" hangingPunct="0">
              <a:spcBef>
                <a:spcPct val="0"/>
              </a:spcBef>
              <a:spcAft>
                <a:spcPct val="0"/>
              </a:spcAft>
              <a:defRPr sz="2400">
                <a:solidFill>
                  <a:schemeClr val="tx1"/>
                </a:solidFill>
                <a:latin typeface="Times New Roman" charset="0"/>
                <a:ea typeface="Times New Roman" charset="0"/>
                <a:cs typeface="Times New Roman" charset="0"/>
              </a:defRPr>
            </a:lvl9pPr>
          </a:lstStyle>
          <a:p>
            <a:pPr algn="ctr">
              <a:defRPr/>
            </a:pPr>
            <a:r>
              <a:rPr lang="it-IT" sz="3600" b="1" dirty="0" err="1" smtClean="0">
                <a:solidFill>
                  <a:srgbClr val="002060"/>
                </a:solidFill>
                <a:latin typeface="Arial" charset="0"/>
              </a:rPr>
              <a:t>Organismic</a:t>
            </a:r>
            <a:r>
              <a:rPr lang="it-IT" sz="3600" b="1" dirty="0" smtClean="0">
                <a:solidFill>
                  <a:srgbClr val="002060"/>
                </a:solidFill>
                <a:latin typeface="Arial" charset="0"/>
              </a:rPr>
              <a:t> Self</a:t>
            </a:r>
          </a:p>
        </p:txBody>
      </p:sp>
      <p:sp>
        <p:nvSpPr>
          <p:cNvPr id="14" name="Ovale 13"/>
          <p:cNvSpPr/>
          <p:nvPr/>
        </p:nvSpPr>
        <p:spPr>
          <a:xfrm>
            <a:off x="500063" y="1643063"/>
            <a:ext cx="214312" cy="214312"/>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16" name="Ovale 15"/>
          <p:cNvSpPr/>
          <p:nvPr/>
        </p:nvSpPr>
        <p:spPr>
          <a:xfrm>
            <a:off x="500063" y="1928813"/>
            <a:ext cx="214312" cy="214312"/>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a:solidFill>
                  <a:srgbClr val="FFFFFF"/>
                </a:solidFill>
                <a:latin typeface="Times New Roman" charset="0"/>
                <a:ea typeface="ＭＳ Ｐゴシック" charset="0"/>
                <a:cs typeface="Times New Roman" charset="0"/>
              </a:rPr>
              <a:t>   </a:t>
            </a:r>
          </a:p>
        </p:txBody>
      </p:sp>
      <p:sp>
        <p:nvSpPr>
          <p:cNvPr id="17" name="Ovale 16"/>
          <p:cNvSpPr/>
          <p:nvPr/>
        </p:nvSpPr>
        <p:spPr>
          <a:xfrm>
            <a:off x="500063" y="2357438"/>
            <a:ext cx="214312" cy="21431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18" name="Ovale 17"/>
          <p:cNvSpPr/>
          <p:nvPr/>
        </p:nvSpPr>
        <p:spPr>
          <a:xfrm>
            <a:off x="500063" y="2714625"/>
            <a:ext cx="214312" cy="214313"/>
          </a:xfrm>
          <a:prstGeom prst="ellipse">
            <a:avLst/>
          </a:prstGeom>
          <a:solidFill>
            <a:schemeClr val="accent6"/>
          </a:solidFill>
          <a:ln>
            <a:solidFill>
              <a:srgbClr val="66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19" name="Ovale 18"/>
          <p:cNvSpPr/>
          <p:nvPr/>
        </p:nvSpPr>
        <p:spPr>
          <a:xfrm>
            <a:off x="500063" y="3143250"/>
            <a:ext cx="214312" cy="214313"/>
          </a:xfrm>
          <a:prstGeom prst="ellips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20" name="Ovale 19"/>
          <p:cNvSpPr/>
          <p:nvPr/>
        </p:nvSpPr>
        <p:spPr>
          <a:xfrm>
            <a:off x="5643563" y="1857375"/>
            <a:ext cx="214312" cy="21431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21" name="Ovale 20"/>
          <p:cNvSpPr/>
          <p:nvPr/>
        </p:nvSpPr>
        <p:spPr>
          <a:xfrm>
            <a:off x="5643563" y="2143125"/>
            <a:ext cx="214312" cy="214313"/>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22" name="Ovale 21"/>
          <p:cNvSpPr/>
          <p:nvPr/>
        </p:nvSpPr>
        <p:spPr>
          <a:xfrm>
            <a:off x="5643563" y="2428875"/>
            <a:ext cx="214312" cy="214313"/>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23" name="Ovale 22"/>
          <p:cNvSpPr/>
          <p:nvPr/>
        </p:nvSpPr>
        <p:spPr>
          <a:xfrm>
            <a:off x="5643563" y="2714625"/>
            <a:ext cx="214312" cy="214313"/>
          </a:xfrm>
          <a:prstGeom prst="ellipse">
            <a:avLst/>
          </a:prstGeom>
          <a:solidFill>
            <a:schemeClr val="accent6"/>
          </a:solidFill>
          <a:ln>
            <a:solidFill>
              <a:srgbClr val="6600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
        <p:nvSpPr>
          <p:cNvPr id="24" name="Ovale 23"/>
          <p:cNvSpPr/>
          <p:nvPr/>
        </p:nvSpPr>
        <p:spPr>
          <a:xfrm>
            <a:off x="5643563" y="3143250"/>
            <a:ext cx="214312" cy="214313"/>
          </a:xfrm>
          <a:prstGeom prst="ellips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a:solidFill>
                <a:srgbClr val="FFFFFF"/>
              </a:solidFill>
              <a:latin typeface="Times New Roman" charset="0"/>
              <a:ea typeface="ＭＳ Ｐゴシック" charset="0"/>
              <a:cs typeface="Times New Roman" charset="0"/>
            </a:endParaRPr>
          </a:p>
        </p:txBody>
      </p:sp>
    </p:spTree>
    <p:extLst>
      <p:ext uri="{BB962C8B-B14F-4D97-AF65-F5344CB8AC3E}">
        <p14:creationId xmlns:p14="http://schemas.microsoft.com/office/powerpoint/2010/main" val="10755587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485009"/>
            <a:ext cx="8085551" cy="1202499"/>
          </a:xfrm>
        </p:spPr>
        <p:txBody>
          <a:bodyPr/>
          <a:lstStyle/>
          <a:p>
            <a:pPr>
              <a:lnSpc>
                <a:spcPct val="100000"/>
              </a:lnSpc>
            </a:pPr>
            <a:r>
              <a:rPr lang="it-IT" sz="4000" dirty="0" smtClean="0"/>
              <a:t/>
            </a:r>
            <a:br>
              <a:rPr lang="it-IT" sz="4000" dirty="0" smtClean="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r>
            <a:br>
              <a:rPr lang="it-IT" sz="4000" dirty="0"/>
            </a:br>
            <a:r>
              <a:rPr lang="it-IT" sz="4000" dirty="0" smtClean="0"/>
              <a:t/>
            </a:r>
            <a:br>
              <a:rPr lang="it-IT" sz="4000" dirty="0" smtClean="0"/>
            </a:br>
            <a:r>
              <a:rPr lang="it-IT" sz="4000" dirty="0"/>
              <a:t> </a:t>
            </a:r>
            <a:r>
              <a:rPr lang="it-IT" sz="4000" dirty="0" smtClean="0"/>
              <a:t>                                                              </a:t>
            </a:r>
            <a:br>
              <a:rPr lang="it-IT" sz="4000" dirty="0" smtClean="0"/>
            </a:br>
            <a:r>
              <a:rPr lang="it-IT" sz="2800" dirty="0" err="1" smtClean="0"/>
              <a:t>Steps</a:t>
            </a:r>
            <a:r>
              <a:rPr lang="it-IT" sz="2800" dirty="0" smtClean="0"/>
              <a:t> </a:t>
            </a:r>
            <a:r>
              <a:rPr lang="it-IT" sz="2800" dirty="0" err="1" smtClean="0"/>
              <a:t>towards</a:t>
            </a:r>
            <a:r>
              <a:rPr lang="it-IT" sz="2800" dirty="0" smtClean="0"/>
              <a:t> </a:t>
            </a:r>
            <a:br>
              <a:rPr lang="it-IT" sz="2800" dirty="0" smtClean="0"/>
            </a:br>
            <a:r>
              <a:rPr lang="en-US" sz="4000" dirty="0" smtClean="0"/>
              <a:t>Integral Transpersonal Inquiry</a:t>
            </a:r>
            <a:br>
              <a:rPr lang="en-US" sz="4000" dirty="0" smtClean="0"/>
            </a:br>
            <a:r>
              <a:rPr lang="en-US" sz="2400" dirty="0" smtClean="0">
                <a:solidFill>
                  <a:srgbClr val="002060"/>
                </a:solidFill>
              </a:rPr>
              <a:t>Which is the object of our inquiry?</a:t>
            </a:r>
            <a:r>
              <a:rPr lang="en-US" sz="2400" dirty="0" smtClean="0"/>
              <a:t/>
            </a:r>
            <a:br>
              <a:rPr lang="en-US" sz="2400" dirty="0" smtClean="0"/>
            </a:br>
            <a:endParaRPr lang="en-US" sz="2400" dirty="0"/>
          </a:p>
        </p:txBody>
      </p:sp>
      <p:sp>
        <p:nvSpPr>
          <p:cNvPr id="3" name="Segnaposto contenuto 2"/>
          <p:cNvSpPr>
            <a:spLocks noGrp="1"/>
          </p:cNvSpPr>
          <p:nvPr>
            <p:ph idx="1"/>
          </p:nvPr>
        </p:nvSpPr>
        <p:spPr>
          <a:xfrm>
            <a:off x="457200" y="3056351"/>
            <a:ext cx="8229600" cy="3069812"/>
          </a:xfrm>
        </p:spPr>
        <p:txBody>
          <a:bodyPr/>
          <a:lstStyle/>
          <a:p>
            <a:pPr marL="0" indent="0" algn="ctr">
              <a:buNone/>
            </a:pPr>
            <a:r>
              <a:rPr lang="en-US" dirty="0" smtClean="0"/>
              <a:t>P. L. </a:t>
            </a:r>
            <a:r>
              <a:rPr lang="en-US" dirty="0" err="1" smtClean="0"/>
              <a:t>Lattuada</a:t>
            </a:r>
            <a:r>
              <a:rPr lang="en-US" dirty="0" smtClean="0"/>
              <a:t> M.D., </a:t>
            </a:r>
            <a:r>
              <a:rPr lang="en-US" dirty="0" err="1" smtClean="0"/>
              <a:t>Psy</a:t>
            </a:r>
            <a:r>
              <a:rPr lang="en-US" dirty="0" smtClean="0"/>
              <a:t>. D., Ph.D. </a:t>
            </a:r>
          </a:p>
          <a:p>
            <a:pPr marL="0" indent="0" algn="ctr">
              <a:buNone/>
            </a:pPr>
            <a:r>
              <a:rPr lang="en-US" dirty="0" smtClean="0"/>
              <a:t>Integral Transpersonal Institute of Milan, Italy</a:t>
            </a:r>
          </a:p>
          <a:p>
            <a:pPr marL="0" indent="0" algn="ctr">
              <a:buNone/>
            </a:pPr>
            <a:r>
              <a:rPr lang="en-US" dirty="0" smtClean="0"/>
              <a:t>Sofia University </a:t>
            </a:r>
            <a:r>
              <a:rPr lang="en-US" sz="2000" dirty="0" smtClean="0"/>
              <a:t>Palo Alto, CA, USA</a:t>
            </a:r>
          </a:p>
          <a:p>
            <a:pPr marL="0" indent="0" algn="ctr">
              <a:buNone/>
            </a:pPr>
            <a:r>
              <a:rPr lang="en-US" dirty="0" smtClean="0">
                <a:hlinkClick r:id="rId2"/>
              </a:rPr>
              <a:t>www.integraltranspersonal.com</a:t>
            </a:r>
            <a:endParaRPr lang="en-US" dirty="0" smtClean="0"/>
          </a:p>
          <a:p>
            <a:pPr marL="0" indent="0" algn="ctr">
              <a:buNone/>
            </a:pPr>
            <a:endParaRPr lang="en-US" dirty="0" smtClean="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1502045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59165" y="1167618"/>
            <a:ext cx="8006533" cy="1802743"/>
          </a:xfrm>
        </p:spPr>
        <p:txBody>
          <a:bodyPr/>
          <a:lstStyle/>
          <a:p>
            <a:r>
              <a:rPr lang="en-US" sz="4000" dirty="0" smtClean="0"/>
              <a:t>How do the  Knower knows ?</a:t>
            </a:r>
            <a:br>
              <a:rPr lang="en-US" sz="4000" dirty="0" smtClean="0"/>
            </a:br>
            <a:r>
              <a:rPr lang="en-US" sz="2400" dirty="0" smtClean="0"/>
              <a:t>Ways of knowing</a:t>
            </a:r>
            <a:endParaRPr lang="en-US" sz="2400" dirty="0"/>
          </a:p>
        </p:txBody>
      </p:sp>
      <p:sp>
        <p:nvSpPr>
          <p:cNvPr id="7" name="CasellaDiTesto 6"/>
          <p:cNvSpPr txBox="1"/>
          <p:nvPr/>
        </p:nvSpPr>
        <p:spPr>
          <a:xfrm>
            <a:off x="858508" y="3184151"/>
            <a:ext cx="184731" cy="461665"/>
          </a:xfrm>
          <a:prstGeom prst="rect">
            <a:avLst/>
          </a:prstGeom>
          <a:noFill/>
        </p:spPr>
        <p:txBody>
          <a:bodyPr wrap="none" rtlCol="0">
            <a:spAutoFit/>
          </a:bodyPr>
          <a:lstStyle/>
          <a:p>
            <a:endParaRPr lang="it-IT" sz="2400" b="1" dirty="0">
              <a:solidFill>
                <a:srgbClr val="000090"/>
              </a:solidFill>
            </a:endParaRPr>
          </a:p>
        </p:txBody>
      </p:sp>
      <p:sp>
        <p:nvSpPr>
          <p:cNvPr id="8" name="CasellaDiTesto 7"/>
          <p:cNvSpPr txBox="1"/>
          <p:nvPr/>
        </p:nvSpPr>
        <p:spPr>
          <a:xfrm>
            <a:off x="7261543" y="2969489"/>
            <a:ext cx="184731" cy="461665"/>
          </a:xfrm>
          <a:prstGeom prst="rect">
            <a:avLst/>
          </a:prstGeom>
          <a:noFill/>
        </p:spPr>
        <p:txBody>
          <a:bodyPr wrap="none" rtlCol="0">
            <a:spAutoFit/>
          </a:bodyPr>
          <a:lstStyle/>
          <a:p>
            <a:endParaRPr lang="it-IT" sz="2400" b="1" dirty="0">
              <a:solidFill>
                <a:srgbClr val="000090"/>
              </a:solidFill>
            </a:endParaRPr>
          </a:p>
        </p:txBody>
      </p:sp>
      <p:sp>
        <p:nvSpPr>
          <p:cNvPr id="4" name="Segnaposto piè di pagina 3"/>
          <p:cNvSpPr>
            <a:spLocks noGrp="1"/>
          </p:cNvSpPr>
          <p:nvPr>
            <p:ph type="ftr" sz="quarter" idx="12"/>
          </p:nvPr>
        </p:nvSpPr>
        <p:spPr/>
        <p:txBody>
          <a:bodyPr/>
          <a:lstStyle/>
          <a:p>
            <a:r>
              <a:rPr lang="en-US" smtClean="0"/>
              <a:t>P. L. Lattuada M. D., PSY.D., Ph. D.</a:t>
            </a:r>
            <a:endParaRPr lang="en-US" dirty="0"/>
          </a:p>
        </p:txBody>
      </p:sp>
    </p:spTree>
    <p:extLst>
      <p:ext uri="{BB962C8B-B14F-4D97-AF65-F5344CB8AC3E}">
        <p14:creationId xmlns:p14="http://schemas.microsoft.com/office/powerpoint/2010/main" val="2108868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30591" y="394932"/>
            <a:ext cx="8229600" cy="742071"/>
          </a:xfrm>
        </p:spPr>
        <p:txBody>
          <a:bodyPr anchor="t"/>
          <a:lstStyle/>
          <a:p>
            <a:r>
              <a:rPr lang="en-US" sz="2400" dirty="0" smtClean="0"/>
              <a:t>First Attention</a:t>
            </a:r>
            <a:r>
              <a:rPr lang="en-US" sz="2400" dirty="0"/>
              <a:t/>
            </a:r>
            <a:br>
              <a:rPr lang="en-US" sz="2400" dirty="0"/>
            </a:br>
            <a:r>
              <a:rPr lang="it-IT" sz="1200" dirty="0"/>
              <a:t/>
            </a:r>
            <a:br>
              <a:rPr lang="it-IT" sz="1200" dirty="0"/>
            </a:br>
            <a:endParaRPr lang="it-IT" sz="2400" dirty="0"/>
          </a:p>
        </p:txBody>
      </p:sp>
      <p:sp>
        <p:nvSpPr>
          <p:cNvPr id="3" name="Segnaposto contenuto 2"/>
          <p:cNvSpPr>
            <a:spLocks noGrp="1"/>
          </p:cNvSpPr>
          <p:nvPr>
            <p:ph idx="1"/>
          </p:nvPr>
        </p:nvSpPr>
        <p:spPr>
          <a:xfrm>
            <a:off x="330591" y="1381918"/>
            <a:ext cx="8229600" cy="4525963"/>
          </a:xfrm>
        </p:spPr>
        <p:txBody>
          <a:bodyPr>
            <a:normAutofit fontScale="92500"/>
          </a:bodyPr>
          <a:lstStyle/>
          <a:p>
            <a:pPr marL="0" indent="0">
              <a:buNone/>
            </a:pPr>
            <a:r>
              <a:rPr lang="it-IT" dirty="0"/>
              <a:t> </a:t>
            </a:r>
          </a:p>
          <a:p>
            <a:pPr marL="0" indent="0">
              <a:buNone/>
            </a:pPr>
            <a:r>
              <a:rPr lang="it-IT" dirty="0"/>
              <a:t> </a:t>
            </a:r>
          </a:p>
          <a:p>
            <a:pPr marL="0" indent="0">
              <a:buNone/>
            </a:pPr>
            <a:r>
              <a:rPr lang="it-IT" dirty="0"/>
              <a:t> </a:t>
            </a:r>
          </a:p>
          <a:p>
            <a:pPr marL="0" indent="0">
              <a:buNone/>
            </a:pPr>
            <a:r>
              <a:rPr lang="it-IT" dirty="0"/>
              <a:t> </a:t>
            </a:r>
          </a:p>
          <a:p>
            <a:pPr marL="0" indent="0">
              <a:buNone/>
            </a:pPr>
            <a:r>
              <a:rPr lang="it-IT" dirty="0" smtClean="0"/>
              <a:t/>
            </a:r>
            <a:br>
              <a:rPr lang="it-IT" dirty="0" smtClean="0"/>
            </a:br>
            <a:r>
              <a:rPr lang="it-IT" dirty="0" smtClean="0"/>
              <a:t>    First </a:t>
            </a:r>
            <a:r>
              <a:rPr lang="it-IT" dirty="0" err="1" smtClean="0"/>
              <a:t>Attention</a:t>
            </a:r>
            <a:r>
              <a:rPr lang="it-IT" dirty="0" smtClean="0"/>
              <a:t>                                                on stage</a:t>
            </a:r>
          </a:p>
          <a:p>
            <a:pPr marL="0" indent="0">
              <a:buNone/>
            </a:pPr>
            <a:r>
              <a:rPr lang="it-IT" dirty="0"/>
              <a:t> </a:t>
            </a:r>
          </a:p>
          <a:p>
            <a:pPr marL="0" indent="0">
              <a:buNone/>
            </a:pPr>
            <a:r>
              <a:rPr lang="it-IT" dirty="0" smtClean="0"/>
              <a:t> </a:t>
            </a:r>
            <a:r>
              <a:rPr lang="it-IT" dirty="0"/>
              <a:t/>
            </a:r>
            <a:br>
              <a:rPr lang="it-IT" dirty="0"/>
            </a:br>
            <a:r>
              <a:rPr lang="it-IT" dirty="0" smtClean="0"/>
              <a:t>   </a:t>
            </a:r>
            <a:r>
              <a:rPr lang="it-IT" dirty="0" err="1" smtClean="0"/>
              <a:t>Forgotten</a:t>
            </a:r>
            <a:r>
              <a:rPr lang="it-IT" dirty="0" smtClean="0"/>
              <a:t> side                                                      back stage</a:t>
            </a:r>
            <a:endParaRPr lang="it-IT" dirty="0"/>
          </a:p>
          <a:p>
            <a:pPr marL="0" indent="0">
              <a:buNone/>
            </a:pPr>
            <a:r>
              <a:rPr lang="it-IT" dirty="0"/>
              <a:t> </a:t>
            </a:r>
          </a:p>
          <a:p>
            <a:pPr marL="0" indent="0">
              <a:buNone/>
            </a:pP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P. L. Lattuada M. D., Ph. D.</a:t>
            </a:r>
            <a:endParaRPr lang="it-IT"/>
          </a:p>
        </p:txBody>
      </p:sp>
      <p:sp>
        <p:nvSpPr>
          <p:cNvPr id="6" name="AutoShape 1"/>
          <p:cNvSpPr>
            <a:spLocks noChangeArrowheads="1"/>
          </p:cNvSpPr>
          <p:nvPr/>
        </p:nvSpPr>
        <p:spPr bwMode="auto">
          <a:xfrm rot="10800000">
            <a:off x="3157534" y="3359150"/>
            <a:ext cx="1947863" cy="571500"/>
          </a:xfrm>
          <a:prstGeom prst="curvedUpArrow">
            <a:avLst>
              <a:gd name="adj1" fmla="val 68167"/>
              <a:gd name="adj2" fmla="val 136333"/>
              <a:gd name="adj3" fmla="val 33333"/>
            </a:avLst>
          </a:prstGeom>
          <a:solidFill>
            <a:srgbClr val="FFFFFF"/>
          </a:solidFill>
          <a:ln w="38100">
            <a:solidFill>
              <a:srgbClr val="F2F2F2"/>
            </a:solidFill>
            <a:miter lim="800000"/>
            <a:headEnd/>
            <a:tailEnd/>
          </a:ln>
          <a:effectLst>
            <a:outerShdw blurRad="63500" dist="29783" dir="3885598"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it-IT"/>
          </a:p>
        </p:txBody>
      </p:sp>
      <p:cxnSp>
        <p:nvCxnSpPr>
          <p:cNvPr id="1027" name="AutoShape 3"/>
          <p:cNvCxnSpPr>
            <a:cxnSpLocks noChangeShapeType="1"/>
          </p:cNvCxnSpPr>
          <p:nvPr/>
        </p:nvCxnSpPr>
        <p:spPr bwMode="auto">
          <a:xfrm flipV="1">
            <a:off x="2066925" y="3959226"/>
            <a:ext cx="5200650" cy="476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7" name="AutoShape 1"/>
          <p:cNvSpPr>
            <a:spLocks noChangeArrowheads="1"/>
          </p:cNvSpPr>
          <p:nvPr/>
        </p:nvSpPr>
        <p:spPr bwMode="auto">
          <a:xfrm>
            <a:off x="3311525" y="4102100"/>
            <a:ext cx="1947863" cy="571500"/>
          </a:xfrm>
          <a:prstGeom prst="curvedUpArrow">
            <a:avLst>
              <a:gd name="adj1" fmla="val 68167"/>
              <a:gd name="adj2" fmla="val 136333"/>
              <a:gd name="adj3" fmla="val 33333"/>
            </a:avLst>
          </a:prstGeom>
          <a:solidFill>
            <a:srgbClr val="000000"/>
          </a:solidFill>
          <a:ln w="1270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1790718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74091"/>
            <a:ext cx="8047973" cy="1324628"/>
          </a:xfrm>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Object of the First attention</a:t>
            </a:r>
            <a:b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b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 </a:t>
            </a:r>
            <a:r>
              <a:rPr lang="en-US" sz="2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t>(data 1)</a:t>
            </a:r>
            <a:br>
              <a:rPr lang="en-US" sz="2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rPr>
            </a:br>
            <a:endParaRPr lang="en-US" sz="2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charset="0"/>
              <a:ea typeface="Times New Roman" charset="0"/>
              <a:cs typeface="Times New Roman" charset="0"/>
            </a:endParaRPr>
          </a:p>
        </p:txBody>
      </p:sp>
      <p:sp>
        <p:nvSpPr>
          <p:cNvPr id="3" name="Segnaposto contenuto 2"/>
          <p:cNvSpPr>
            <a:spLocks noGrp="1"/>
          </p:cNvSpPr>
          <p:nvPr>
            <p:ph idx="1"/>
          </p:nvPr>
        </p:nvSpPr>
        <p:spPr>
          <a:prstGeom prst="rect">
            <a:avLst/>
          </a:prstGeom>
        </p:spPr>
        <p:txBody>
          <a:bodyPr>
            <a:normAutofit/>
          </a:bodyPr>
          <a:lstStyle/>
          <a:p>
            <a:pPr marL="0" indent="0">
              <a:buNone/>
            </a:pPr>
            <a:r>
              <a:rPr lang="it-IT" dirty="0" smtClean="0"/>
              <a:t>				</a:t>
            </a: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Stage</a:t>
            </a:r>
          </a:p>
          <a:p>
            <a:pPr marL="0" indent="0">
              <a:buNone/>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Outer World</a:t>
            </a:r>
          </a:p>
          <a:p>
            <a:pPr marL="0" indent="0">
              <a:buNone/>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Reality</a:t>
            </a:r>
          </a:p>
          <a:p>
            <a:pPr marL="0" indent="0">
              <a:buNone/>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Within the  boundaries</a:t>
            </a:r>
          </a:p>
          <a:p>
            <a:pPr marL="0" indent="0">
              <a:buNone/>
            </a:pP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dirty="0" smtClean="0"/>
              <a:t>				</a:t>
            </a:r>
            <a:endParaRPr lang="it-IT" dirty="0"/>
          </a:p>
          <a:p>
            <a:pPr marL="0" indent="0">
              <a:buNone/>
            </a:pPr>
            <a:r>
              <a:rPr lang="it-IT" dirty="0" smtClean="0"/>
              <a:t>				</a:t>
            </a:r>
            <a:endParaRPr lang="it-IT" sz="5400" b="1" dirty="0"/>
          </a:p>
        </p:txBody>
      </p:sp>
      <p:sp>
        <p:nvSpPr>
          <p:cNvPr id="4" name="Rettangolo 3"/>
          <p:cNvSpPr/>
          <p:nvPr/>
        </p:nvSpPr>
        <p:spPr>
          <a:xfrm>
            <a:off x="1451149" y="1913812"/>
            <a:ext cx="2988082" cy="27824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Contents</a:t>
            </a:r>
          </a:p>
          <a:p>
            <a:pPr algn="ctr"/>
            <a:endParaRPr lang="it-IT" dirty="0"/>
          </a:p>
        </p:txBody>
      </p:sp>
      <p:sp>
        <p:nvSpPr>
          <p:cNvPr id="5" name="Segnaposto piè di pagina 4"/>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1555708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This is This -That is That</a:t>
            </a:r>
            <a:b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First attention</a:t>
            </a:r>
            <a:endParaRPr lang="en-US" sz="2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xfrm>
            <a:off x="224106" y="1444532"/>
            <a:ext cx="8919893" cy="4499069"/>
          </a:xfrm>
          <a:prstGeom prst="rect">
            <a:avLst/>
          </a:prstGeom>
        </p:spPr>
        <p:txBody>
          <a:bodyPr>
            <a:normAutofit/>
          </a:bodyPr>
          <a:lstStyle/>
          <a:p>
            <a:pPr marL="2406650" lvl="8" indent="0" algn="ctr">
              <a:buNone/>
            </a:pPr>
            <a:r>
              <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2406650" lvl="8" indent="0" algn="ctr">
              <a:buNone/>
            </a:pPr>
            <a:endParaRPr lang="it-IT"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2406650" lvl="8" indent="0" algn="ctr">
              <a:buNone/>
            </a:pPr>
            <a:endPar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2406650" lvl="8" indent="0" algn="ctr">
              <a:buNone/>
            </a:pPr>
            <a:r>
              <a:rPr lang="it-IT"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Dual mind: analysis, logic, either or </a:t>
            </a:r>
          </a:p>
          <a:p>
            <a:pPr marL="2406650" lvl="8" indent="0" algn="ctr">
              <a:buNone/>
            </a:pPr>
            <a:r>
              <a:rPr lang="en-US" sz="2000" b="1" dirty="0" smtClean="0">
                <a:solidFill>
                  <a:schemeClr val="accent1"/>
                </a:solidFill>
              </a:rPr>
              <a:t>Modus </a:t>
            </a:r>
            <a:r>
              <a:rPr lang="en-US" sz="2000" b="1" dirty="0" err="1" smtClean="0">
                <a:solidFill>
                  <a:schemeClr val="accent1"/>
                </a:solidFill>
              </a:rPr>
              <a:t>Tollens</a:t>
            </a:r>
            <a:r>
              <a:rPr lang="en-US" sz="2000" b="1" dirty="0" smtClean="0">
                <a:solidFill>
                  <a:schemeClr val="accent1"/>
                </a:solidFill>
              </a:rPr>
              <a:t>: (whereby, if B</a:t>
            </a:r>
          </a:p>
          <a:p>
            <a:pPr marL="2406650" lvl="8" indent="0" algn="ctr">
              <a:spcBef>
                <a:spcPts val="200"/>
              </a:spcBef>
              <a:buNone/>
            </a:pPr>
            <a:r>
              <a:rPr lang="en-US" sz="2000" b="1" dirty="0" smtClean="0">
                <a:solidFill>
                  <a:schemeClr val="accent1"/>
                </a:solidFill>
              </a:rPr>
              <a:t>         is inferred  from A and if B is false,</a:t>
            </a:r>
          </a:p>
          <a:p>
            <a:pPr marL="2406650" lvl="8" indent="0">
              <a:spcBef>
                <a:spcPts val="200"/>
              </a:spcBef>
              <a:buNone/>
            </a:pPr>
            <a:r>
              <a:rPr lang="en-US" sz="2000" b="1" dirty="0" smtClean="0">
                <a:solidFill>
                  <a:schemeClr val="accent1"/>
                </a:solidFill>
              </a:rPr>
              <a:t>	         	   then A is also false.</a:t>
            </a:r>
          </a:p>
          <a:p>
            <a:pPr marL="2406650" lvl="8" indent="0" algn="ctr">
              <a:spcBef>
                <a:spcPts val="200"/>
              </a:spcBef>
              <a:buNone/>
            </a:pPr>
            <a:r>
              <a:rPr lang="it-IT" sz="2600" dirty="0" smtClean="0"/>
              <a:t>	</a:t>
            </a:r>
            <a:endParaRPr lang="it-IT" sz="2600" b="1" dirty="0"/>
          </a:p>
        </p:txBody>
      </p:sp>
      <p:sp>
        <p:nvSpPr>
          <p:cNvPr id="7" name="Rettangolo 6"/>
          <p:cNvSpPr/>
          <p:nvPr/>
        </p:nvSpPr>
        <p:spPr>
          <a:xfrm>
            <a:off x="887478" y="2064125"/>
            <a:ext cx="2988082" cy="27824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 name="Segnaposto piè di pagina 3"/>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1768782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2218" y="1849213"/>
            <a:ext cx="8042955" cy="1116323"/>
          </a:xfrm>
        </p:spPr>
        <p:txBody>
          <a:bodyPr/>
          <a:lstStyle/>
          <a:p>
            <a:pPr>
              <a:lnSpc>
                <a:spcPct val="100000"/>
              </a:lnSpc>
            </a:pPr>
            <a:r>
              <a:rPr lang="it-IT"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44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What is missing?</a:t>
            </a:r>
            <a:endParaRPr lang="en-US" sz="4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piè di pagina 2"/>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480891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95422"/>
            <a:ext cx="8067822" cy="1544492"/>
          </a:xfrm>
        </p:spPr>
        <p:txBody>
          <a:bodyPr/>
          <a:lstStyle/>
          <a:p>
            <a:r>
              <a:rPr lang="en-US" sz="3200" dirty="0" smtClean="0"/>
              <a:t>Second Attention</a:t>
            </a:r>
            <a:r>
              <a:rPr lang="en-US" sz="4400" dirty="0"/>
              <a:t/>
            </a:r>
            <a:br>
              <a:rPr lang="en-US" sz="4400" dirty="0"/>
            </a:br>
            <a:endParaRPr lang="it-IT" sz="2400"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 </a:t>
            </a:r>
          </a:p>
          <a:p>
            <a:pPr marL="0" indent="0">
              <a:buNone/>
            </a:pPr>
            <a:r>
              <a:rPr lang="it-IT" dirty="0"/>
              <a:t> </a:t>
            </a:r>
          </a:p>
          <a:p>
            <a:pPr marL="0" indent="0">
              <a:buNone/>
            </a:pPr>
            <a:r>
              <a:rPr lang="it-IT" dirty="0"/>
              <a:t> </a:t>
            </a:r>
          </a:p>
          <a:p>
            <a:pPr marL="0" indent="0">
              <a:buNone/>
            </a:pPr>
            <a:r>
              <a:rPr lang="it-IT" dirty="0"/>
              <a:t> </a:t>
            </a:r>
          </a:p>
          <a:p>
            <a:pPr marL="0" indent="0">
              <a:buNone/>
            </a:pPr>
            <a:r>
              <a:rPr lang="it-IT" dirty="0" smtClean="0"/>
              <a:t/>
            </a:r>
            <a:br>
              <a:rPr lang="it-IT" dirty="0" smtClean="0"/>
            </a:br>
            <a:r>
              <a:rPr lang="it-IT" dirty="0" smtClean="0"/>
              <a:t>    Second </a:t>
            </a:r>
            <a:r>
              <a:rPr lang="it-IT" dirty="0" err="1" smtClean="0"/>
              <a:t>Attention</a:t>
            </a:r>
            <a:r>
              <a:rPr lang="it-IT" dirty="0" smtClean="0"/>
              <a:t>                                          </a:t>
            </a:r>
            <a:r>
              <a:rPr lang="it-IT" dirty="0"/>
              <a:t>on stage</a:t>
            </a:r>
          </a:p>
          <a:p>
            <a:pPr marL="0" indent="0">
              <a:buNone/>
            </a:pPr>
            <a:r>
              <a:rPr lang="it-IT" dirty="0" smtClean="0"/>
              <a:t>	</a:t>
            </a:r>
          </a:p>
          <a:p>
            <a:pPr marL="0" indent="0">
              <a:buNone/>
            </a:pPr>
            <a:r>
              <a:rPr lang="it-IT" dirty="0"/>
              <a:t> </a:t>
            </a:r>
          </a:p>
          <a:p>
            <a:pPr marL="0" indent="0">
              <a:buNone/>
            </a:pPr>
            <a:r>
              <a:rPr lang="it-IT" dirty="0" smtClean="0"/>
              <a:t> </a:t>
            </a:r>
            <a:r>
              <a:rPr lang="it-IT" dirty="0"/>
              <a:t/>
            </a:r>
            <a:br>
              <a:rPr lang="it-IT" dirty="0"/>
            </a:br>
            <a:r>
              <a:rPr lang="it-IT" dirty="0" smtClean="0"/>
              <a:t>     </a:t>
            </a:r>
            <a:r>
              <a:rPr lang="it-IT" dirty="0"/>
              <a:t> </a:t>
            </a:r>
            <a:r>
              <a:rPr lang="it-IT" dirty="0" err="1"/>
              <a:t>Forgotten</a:t>
            </a:r>
            <a:r>
              <a:rPr lang="it-IT" dirty="0"/>
              <a:t> side                                             </a:t>
            </a:r>
            <a:r>
              <a:rPr lang="it-IT" dirty="0" smtClean="0"/>
              <a:t>back </a:t>
            </a:r>
            <a:r>
              <a:rPr lang="it-IT" dirty="0"/>
              <a:t>stage</a:t>
            </a:r>
          </a:p>
          <a:p>
            <a:pPr marL="0" indent="0">
              <a:buNone/>
            </a:pPr>
            <a:r>
              <a:rPr lang="it-IT" dirty="0"/>
              <a:t> </a:t>
            </a:r>
          </a:p>
          <a:p>
            <a:pPr marL="0" indent="0">
              <a:buNone/>
            </a:pP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P. L. Lattuada M. D., Ph. D.</a:t>
            </a:r>
            <a:endParaRPr lang="it-IT"/>
          </a:p>
        </p:txBody>
      </p:sp>
      <p:sp>
        <p:nvSpPr>
          <p:cNvPr id="6" name="AutoShape 1"/>
          <p:cNvSpPr>
            <a:spLocks noChangeArrowheads="1"/>
          </p:cNvSpPr>
          <p:nvPr/>
        </p:nvSpPr>
        <p:spPr bwMode="auto">
          <a:xfrm rot="10800000">
            <a:off x="3157534" y="3359150"/>
            <a:ext cx="1947863" cy="571500"/>
          </a:xfrm>
          <a:prstGeom prst="curvedUpArrow">
            <a:avLst>
              <a:gd name="adj1" fmla="val 68167"/>
              <a:gd name="adj2" fmla="val 136333"/>
              <a:gd name="adj3" fmla="val 33333"/>
            </a:avLst>
          </a:prstGeom>
          <a:solidFill>
            <a:srgbClr val="FFFFFF"/>
          </a:solidFill>
          <a:ln w="38100">
            <a:solidFill>
              <a:srgbClr val="F2F2F2"/>
            </a:solidFill>
            <a:miter lim="800000"/>
            <a:headEnd/>
            <a:tailEnd/>
          </a:ln>
          <a:effectLst>
            <a:outerShdw blurRad="63500" dist="29783" dir="3885598"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it-IT"/>
          </a:p>
        </p:txBody>
      </p:sp>
      <p:cxnSp>
        <p:nvCxnSpPr>
          <p:cNvPr id="1027" name="AutoShape 3"/>
          <p:cNvCxnSpPr>
            <a:cxnSpLocks noChangeShapeType="1"/>
          </p:cNvCxnSpPr>
          <p:nvPr/>
        </p:nvCxnSpPr>
        <p:spPr bwMode="auto">
          <a:xfrm flipV="1">
            <a:off x="2066925" y="3959226"/>
            <a:ext cx="5200650" cy="476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9" name="AutoShape 4"/>
          <p:cNvSpPr>
            <a:spLocks noChangeArrowheads="1"/>
          </p:cNvSpPr>
          <p:nvPr/>
        </p:nvSpPr>
        <p:spPr bwMode="auto">
          <a:xfrm>
            <a:off x="3335337" y="4076702"/>
            <a:ext cx="1947862" cy="571500"/>
          </a:xfrm>
          <a:prstGeom prst="curvedUpArrow">
            <a:avLst>
              <a:gd name="adj1" fmla="val 68167"/>
              <a:gd name="adj2" fmla="val 136333"/>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1237402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This is That</a:t>
            </a:r>
            <a:b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Second Attention</a:t>
            </a:r>
            <a:endParaRPr lang="en-US" sz="2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xfrm>
            <a:off x="530599" y="1600201"/>
            <a:ext cx="8042276" cy="4343400"/>
          </a:xfrm>
          <a:prstGeom prst="rect">
            <a:avLst/>
          </a:prstGeom>
        </p:spPr>
        <p:txBody>
          <a:bodyPr>
            <a:normAutofit/>
          </a:bodyPr>
          <a:lstStyle/>
          <a:p>
            <a:pPr marL="0" indent="0">
              <a:buNone/>
            </a:pPr>
            <a:r>
              <a:rPr lang="it-IT" dirty="0" smtClean="0"/>
              <a:t>					</a:t>
            </a: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spcBef>
                <a:spcPts val="0"/>
              </a:spcBef>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spcBef>
                <a:spcPts val="0"/>
              </a:spcBef>
              <a:buNone/>
            </a:pPr>
            <a:r>
              <a:rPr lang="it-IT"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spcBef>
                <a:spcPts val="0"/>
              </a:spcBef>
              <a:buNone/>
            </a:pPr>
            <a:r>
              <a:rPr lang="it-IT"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Unitive Mind: </a:t>
            </a:r>
          </a:p>
          <a:p>
            <a:pPr marL="0" indent="0">
              <a:spcBef>
                <a:spcPts val="0"/>
              </a:spcBef>
              <a:buNone/>
            </a:pP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synthesis, </a:t>
            </a:r>
          </a:p>
          <a:p>
            <a:pPr marL="0" indent="0">
              <a:spcBef>
                <a:spcPts val="0"/>
              </a:spcBef>
              <a:buNone/>
            </a:pP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analogic, </a:t>
            </a:r>
          </a:p>
          <a:p>
            <a:pPr marL="0" indent="0">
              <a:spcBef>
                <a:spcPts val="0"/>
              </a:spcBef>
              <a:buNone/>
            </a:pP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Insight, </a:t>
            </a:r>
          </a:p>
          <a:p>
            <a:pPr marL="0" indent="0">
              <a:spcBef>
                <a:spcPts val="0"/>
              </a:spcBef>
              <a:buNone/>
            </a:pP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Intuition </a:t>
            </a:r>
          </a:p>
          <a:p>
            <a:pPr marL="0" indent="0">
              <a:spcBef>
                <a:spcPts val="0"/>
              </a:spcBef>
              <a:buNone/>
            </a:pPr>
            <a:endParaRPr lang="it-IT"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spcBef>
                <a:spcPts val="0"/>
              </a:spcBef>
              <a:buNone/>
            </a:pPr>
            <a:r>
              <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spcBef>
                <a:spcPts val="0"/>
              </a:spcBef>
              <a:buNone/>
            </a:pPr>
            <a:r>
              <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sz="2000" dirty="0" smtClean="0"/>
              <a:t>				</a:t>
            </a:r>
            <a:endParaRPr lang="it-IT" sz="2000" dirty="0"/>
          </a:p>
          <a:p>
            <a:pPr marL="0" indent="0">
              <a:buNone/>
            </a:pPr>
            <a:r>
              <a:rPr lang="it-IT" sz="2000" dirty="0" smtClean="0"/>
              <a:t>				</a:t>
            </a:r>
            <a:endParaRPr lang="it-IT" sz="2000" b="1" dirty="0"/>
          </a:p>
        </p:txBody>
      </p:sp>
      <p:sp>
        <p:nvSpPr>
          <p:cNvPr id="5" name="Ovale 4"/>
          <p:cNvSpPr/>
          <p:nvPr/>
        </p:nvSpPr>
        <p:spPr>
          <a:xfrm>
            <a:off x="801685" y="2028159"/>
            <a:ext cx="3287704" cy="263302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4" name="Segnaposto piè di pagina 3"/>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1178980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02815" y="539694"/>
            <a:ext cx="6912768" cy="815015"/>
          </a:xfrm>
          <a:noFill/>
          <a:ln w="57150">
            <a:noFill/>
          </a:ln>
          <a:effectLst>
            <a:softEdge rad="127000"/>
          </a:effectLst>
        </p:spPr>
        <p:txBody>
          <a:bodyPr>
            <a:normAutofit fontScale="90000"/>
          </a:bodyPr>
          <a:lstStyle/>
          <a:p>
            <a:pPr>
              <a:lnSpc>
                <a:spcPct val="100000"/>
              </a:lnSpc>
            </a:pPr>
            <a:r>
              <a:rPr lang="en-US" sz="3200" dirty="0" smtClean="0">
                <a:solidFill>
                  <a:srgbClr val="002060"/>
                </a:solidFill>
                <a:latin typeface="Bookman Old Style" charset="0"/>
                <a:ea typeface="Bookman Old Style" charset="0"/>
                <a:cs typeface="Bookman Old Style" charset="0"/>
              </a:rPr>
              <a:t>Ways of Thinking</a:t>
            </a:r>
            <a:br>
              <a:rPr lang="en-US" sz="3200" dirty="0" smtClean="0">
                <a:solidFill>
                  <a:srgbClr val="002060"/>
                </a:solidFill>
                <a:latin typeface="Bookman Old Style" charset="0"/>
                <a:ea typeface="Bookman Old Style" charset="0"/>
                <a:cs typeface="Bookman Old Style" charset="0"/>
              </a:rPr>
            </a:br>
            <a:endParaRPr lang="en-US" sz="2700" dirty="0">
              <a:solidFill>
                <a:srgbClr val="002060"/>
              </a:solidFill>
              <a:latin typeface="Bookman Old Style" charset="0"/>
              <a:ea typeface="Bookman Old Style" charset="0"/>
              <a:cs typeface="Bookman Old Style" charset="0"/>
            </a:endParaRPr>
          </a:p>
        </p:txBody>
      </p:sp>
      <p:sp>
        <p:nvSpPr>
          <p:cNvPr id="10243" name="Rectangle 3"/>
          <p:cNvSpPr>
            <a:spLocks noGrp="1" noChangeArrowheads="1"/>
          </p:cNvSpPr>
          <p:nvPr>
            <p:ph idx="1"/>
          </p:nvPr>
        </p:nvSpPr>
        <p:spPr>
          <a:xfrm>
            <a:off x="690698" y="1578279"/>
            <a:ext cx="8077200" cy="4283902"/>
          </a:xfrm>
          <a:noFill/>
          <a:ln w="57150">
            <a:noFill/>
          </a:ln>
          <a:effectLst>
            <a:softEdge rad="127000"/>
          </a:effectLst>
        </p:spPr>
        <p:txBody>
          <a:bodyPr>
            <a:normAutofit/>
          </a:bodyPr>
          <a:lstStyle/>
          <a:p>
            <a:pPr marL="609600" indent="-609600" algn="ctr" eaLnBrk="1" hangingPunct="1">
              <a:buFontTx/>
              <a:buNone/>
            </a:pPr>
            <a:endParaRPr lang="it-IT" sz="2000" b="1" dirty="0" smtClean="0">
              <a:solidFill>
                <a:srgbClr val="000066"/>
              </a:solidFill>
              <a:latin typeface="Tahoma" pitchFamily="34" charset="0"/>
            </a:endParaRPr>
          </a:p>
          <a:p>
            <a:pPr algn="just"/>
            <a:r>
              <a:rPr lang="en-US" sz="2000" dirty="0" smtClean="0">
                <a:solidFill>
                  <a:srgbClr val="002060"/>
                </a:solidFill>
                <a:latin typeface="Bookman Old Style" charset="0"/>
                <a:ea typeface="Bookman Old Style" charset="0"/>
                <a:cs typeface="Bookman Old Style" charset="0"/>
              </a:rPr>
              <a:t>Thinking: creating patterns out of its surroundings, forming concepts about the observed process</a:t>
            </a:r>
          </a:p>
          <a:p>
            <a:pPr algn="just"/>
            <a:r>
              <a:rPr lang="en-US" sz="2000" dirty="0" smtClean="0">
                <a:solidFill>
                  <a:srgbClr val="002060"/>
                </a:solidFill>
                <a:latin typeface="Bookman Old Style" charset="0"/>
                <a:ea typeface="Bookman Old Style" charset="0"/>
                <a:cs typeface="Bookman Old Style" charset="0"/>
              </a:rPr>
              <a:t>Critical Thinking: thinking about one’s thinking to make that thinking better</a:t>
            </a:r>
          </a:p>
          <a:p>
            <a:pPr algn="just"/>
            <a:r>
              <a:rPr lang="en-US" sz="2000" dirty="0" smtClean="0">
                <a:solidFill>
                  <a:srgbClr val="002060"/>
                </a:solidFill>
                <a:latin typeface="Bookman Old Style" charset="0"/>
                <a:ea typeface="Bookman Old Style" charset="0"/>
                <a:cs typeface="Bookman Old Style" charset="0"/>
              </a:rPr>
              <a:t>Lateral thinking is concerned with restructuring  patterns (insight) and provoking new ones (creativity</a:t>
            </a:r>
          </a:p>
          <a:p>
            <a:pPr algn="just"/>
            <a:r>
              <a:rPr lang="en-US" sz="2000" dirty="0" smtClean="0">
                <a:solidFill>
                  <a:srgbClr val="002060"/>
                </a:solidFill>
                <a:latin typeface="Bookman Old Style" charset="0"/>
                <a:ea typeface="Bookman Old Style" charset="0"/>
                <a:cs typeface="Bookman Old Style" charset="0"/>
              </a:rPr>
              <a:t>Intuitive Thinking: access to the higher states of consciousness to get a  development in how we perceive.</a:t>
            </a:r>
          </a:p>
          <a:p>
            <a:pPr marL="0" indent="0" algn="just">
              <a:buNone/>
            </a:pPr>
            <a:endParaRPr lang="en-US" sz="2000" dirty="0" smtClean="0">
              <a:solidFill>
                <a:srgbClr val="002060"/>
              </a:solidFill>
              <a:latin typeface="Bookman Old Style" charset="0"/>
              <a:ea typeface="Bookman Old Style" charset="0"/>
              <a:cs typeface="Bookman Old Style" charset="0"/>
            </a:endParaRPr>
          </a:p>
          <a:p>
            <a:pPr marL="0" indent="0" algn="ctr">
              <a:buNone/>
            </a:pPr>
            <a:endParaRPr lang="it-IT" sz="2000" dirty="0">
              <a:solidFill>
                <a:srgbClr val="002060"/>
              </a:solidFill>
              <a:latin typeface="Bookman Old Style" charset="0"/>
              <a:ea typeface="Bookman Old Style" charset="0"/>
              <a:cs typeface="Bookman Old Style" charset="0"/>
            </a:endParaRPr>
          </a:p>
        </p:txBody>
      </p:sp>
      <p:sp>
        <p:nvSpPr>
          <p:cNvPr id="7" name="Segnaposto piè di pagina 6"/>
          <p:cNvSpPr>
            <a:spLocks noGrp="1"/>
          </p:cNvSpPr>
          <p:nvPr>
            <p:ph type="ftr" sz="quarter" idx="11"/>
          </p:nvPr>
        </p:nvSpPr>
        <p:spPr>
          <a:xfrm>
            <a:off x="1942415" y="6309320"/>
            <a:ext cx="5716488" cy="548680"/>
          </a:xfrm>
        </p:spPr>
        <p:txBody>
          <a:bodyPr/>
          <a:lstStyle/>
          <a:p>
            <a:pPr>
              <a:defRPr/>
            </a:pPr>
            <a:r>
              <a:rPr lang="it-IT" smtClean="0">
                <a:solidFill>
                  <a:srgbClr val="000066"/>
                </a:solidFill>
              </a:rPr>
              <a:t>P. L. Lattuada M. D., PSY.D., Ph. D.</a:t>
            </a:r>
            <a:endParaRPr lang="it-IT" dirty="0">
              <a:solidFill>
                <a:srgbClr val="000066"/>
              </a:solidFill>
            </a:endParaRPr>
          </a:p>
        </p:txBody>
      </p:sp>
    </p:spTree>
    <p:extLst>
      <p:ext uri="{BB962C8B-B14F-4D97-AF65-F5344CB8AC3E}">
        <p14:creationId xmlns:p14="http://schemas.microsoft.com/office/powerpoint/2010/main" val="60775127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Wishful thinking</a:t>
            </a:r>
            <a:endParaRPr lang="en-US" sz="2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normAutofit/>
          </a:bodyPr>
          <a:lstStyle/>
          <a:p>
            <a:pPr marL="0" indent="0">
              <a:buNone/>
            </a:pPr>
            <a:r>
              <a:rPr lang="it-IT" dirty="0" smtClean="0"/>
              <a:t>					</a:t>
            </a: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dirty="0" smtClean="0"/>
              <a:t>				</a:t>
            </a:r>
            <a:endParaRPr lang="it-IT" sz="5400" b="1" dirty="0"/>
          </a:p>
        </p:txBody>
      </p:sp>
      <p:sp>
        <p:nvSpPr>
          <p:cNvPr id="4" name="Segnaposto piè di pagina 3"/>
          <p:cNvSpPr>
            <a:spLocks noGrp="1"/>
          </p:cNvSpPr>
          <p:nvPr>
            <p:ph type="ftr" sz="quarter" idx="11"/>
          </p:nvPr>
        </p:nvSpPr>
        <p:spPr/>
        <p:txBody>
          <a:bodyPr/>
          <a:lstStyle/>
          <a:p>
            <a:r>
              <a:rPr lang="en-US" smtClean="0"/>
              <a:t>P. L. Lattuada M. D., PSY.D., Ph. D.</a:t>
            </a:r>
            <a:endParaRPr lang="en-US"/>
          </a:p>
        </p:txBody>
      </p:sp>
      <p:sp>
        <p:nvSpPr>
          <p:cNvPr id="6" name="Ovale 5"/>
          <p:cNvSpPr/>
          <p:nvPr/>
        </p:nvSpPr>
        <p:spPr>
          <a:xfrm>
            <a:off x="3169085" y="3945699"/>
            <a:ext cx="2567836" cy="202921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3169085" y="1788325"/>
            <a:ext cx="2567836" cy="2132007"/>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ttore 1 8"/>
          <p:cNvCxnSpPr/>
          <p:nvPr/>
        </p:nvCxnSpPr>
        <p:spPr>
          <a:xfrm flipV="1">
            <a:off x="659165" y="3907360"/>
            <a:ext cx="8027635" cy="546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Freccia circolare a destra 11"/>
          <p:cNvSpPr/>
          <p:nvPr/>
        </p:nvSpPr>
        <p:spPr>
          <a:xfrm flipV="1">
            <a:off x="1914716" y="3354347"/>
            <a:ext cx="554676" cy="1215421"/>
          </a:xfrm>
          <a:prstGeom prst="curved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3" name="Freccia circolare a destra 12"/>
          <p:cNvSpPr/>
          <p:nvPr/>
        </p:nvSpPr>
        <p:spPr>
          <a:xfrm rot="10800000">
            <a:off x="6409568" y="3354347"/>
            <a:ext cx="731520" cy="1216152"/>
          </a:xfrm>
          <a:prstGeom prst="curved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1043504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Wishful Thinking</a:t>
            </a:r>
            <a:endParaRPr lang="en-US" dirty="0"/>
          </a:p>
        </p:txBody>
      </p:sp>
      <p:sp>
        <p:nvSpPr>
          <p:cNvPr id="3" name="Segnaposto contenuto 2"/>
          <p:cNvSpPr>
            <a:spLocks noGrp="1"/>
          </p:cNvSpPr>
          <p:nvPr>
            <p:ph idx="1"/>
          </p:nvPr>
        </p:nvSpPr>
        <p:spPr/>
        <p:txBody>
          <a:bodyPr>
            <a:normAutofit fontScale="85000" lnSpcReduction="10000"/>
          </a:bodyPr>
          <a:lstStyle/>
          <a:p>
            <a:pPr marL="1371600" lvl="3" indent="0">
              <a:buNone/>
            </a:pPr>
            <a:endParaRPr lang="it-IT" sz="2000" dirty="0" smtClean="0"/>
          </a:p>
          <a:p>
            <a:pPr marL="1371600" lvl="3" indent="0">
              <a:buNone/>
            </a:pPr>
            <a:endParaRPr lang="it-IT" sz="2000" dirty="0" smtClean="0"/>
          </a:p>
          <a:p>
            <a:pPr marL="1371600" lvl="3" indent="0">
              <a:buNone/>
            </a:pPr>
            <a:endParaRPr lang="it-IT" sz="2000" dirty="0"/>
          </a:p>
          <a:p>
            <a:pPr marL="1371600" lvl="3" indent="0">
              <a:buNone/>
            </a:pPr>
            <a:r>
              <a:rPr lang="en-US" sz="2000" dirty="0" smtClean="0"/>
              <a:t>A+B = D  </a:t>
            </a:r>
          </a:p>
          <a:p>
            <a:pPr marL="1371600" lvl="3" indent="0">
              <a:buNone/>
            </a:pPr>
            <a:endParaRPr lang="en-US" sz="2000" dirty="0" smtClean="0"/>
          </a:p>
          <a:p>
            <a:pPr marL="1371600" lvl="3" indent="0">
              <a:buNone/>
            </a:pPr>
            <a:r>
              <a:rPr lang="en-US" sz="2000" dirty="0" smtClean="0"/>
              <a:t>D = Facts + Projections</a:t>
            </a:r>
          </a:p>
          <a:p>
            <a:pPr marL="1371600" lvl="3" indent="0">
              <a:buNone/>
            </a:pPr>
            <a:r>
              <a:rPr lang="en-US" sz="2000" dirty="0" smtClean="0"/>
              <a:t> </a:t>
            </a:r>
          </a:p>
          <a:p>
            <a:pPr marL="1371600" lvl="3" indent="0">
              <a:buNone/>
            </a:pPr>
            <a:r>
              <a:rPr lang="en-US" sz="2000" dirty="0" smtClean="0"/>
              <a:t>Confusion between  ways of knowledge:</a:t>
            </a:r>
          </a:p>
          <a:p>
            <a:pPr marL="1371600" lvl="3" indent="0">
              <a:buNone/>
            </a:pPr>
            <a:r>
              <a:rPr lang="en-US" sz="2000" dirty="0" smtClean="0"/>
              <a:t>I don’t like Americans, you are American, you are enemy.</a:t>
            </a:r>
          </a:p>
          <a:p>
            <a:pPr marL="1371600" lvl="3" indent="0">
              <a:buNone/>
            </a:pPr>
            <a:endParaRPr lang="en-US" sz="2000" dirty="0" smtClean="0"/>
          </a:p>
          <a:p>
            <a:r>
              <a:rPr lang="en-US" sz="1600" dirty="0" smtClean="0"/>
              <a:t>The amygdala sends more neural projections up to the cortex than it receives. This makes it easier for our feelings to hijack our thinking than for our thinking to rule our feelings, note brain researchers Joseph </a:t>
            </a:r>
            <a:r>
              <a:rPr lang="en-US" sz="1600" dirty="0" err="1" smtClean="0"/>
              <a:t>LeDoux</a:t>
            </a:r>
            <a:r>
              <a:rPr lang="en-US" sz="1600" dirty="0" smtClean="0"/>
              <a:t> and Jorge </a:t>
            </a:r>
            <a:r>
              <a:rPr lang="en-US" sz="1600" dirty="0" err="1" smtClean="0"/>
              <a:t>Armony</a:t>
            </a:r>
            <a:r>
              <a:rPr lang="en-US" sz="1600" dirty="0" smtClean="0"/>
              <a:t>.</a:t>
            </a:r>
          </a:p>
          <a:p>
            <a:r>
              <a:rPr lang="en-US" sz="1600" dirty="0" smtClean="0"/>
              <a:t>Thanks to our neural shortcuts, our storehouse of emotional memories, and our conditioned likes and dislikes, our bodies accumulate and express our adaptive intuitions.</a:t>
            </a:r>
          </a:p>
          <a:p>
            <a:pPr marL="0" indent="0">
              <a:buNone/>
            </a:pPr>
            <a:endParaRPr lang="en-US" sz="1600" dirty="0" smtClean="0"/>
          </a:p>
          <a:p>
            <a:pPr marL="0" indent="0">
              <a:spcBef>
                <a:spcPts val="0"/>
              </a:spcBef>
              <a:buNone/>
            </a:pPr>
            <a:r>
              <a:rPr lang="en-US" sz="1400" dirty="0" smtClean="0"/>
              <a:t>Myers D.G., ( 2002), </a:t>
            </a:r>
            <a:r>
              <a:rPr lang="en-US" sz="1400" i="1" dirty="0" smtClean="0"/>
              <a:t>Intuition its power and perils</a:t>
            </a:r>
            <a:r>
              <a:rPr lang="en-US" sz="1400" dirty="0" smtClean="0"/>
              <a:t>, Yale University Press, New Haven and London </a:t>
            </a:r>
            <a:r>
              <a:rPr lang="en-US" sz="1400" i="1" dirty="0" smtClean="0"/>
              <a:t> </a:t>
            </a:r>
            <a:r>
              <a:rPr lang="en-US" sz="1400" dirty="0" smtClean="0"/>
              <a:t>P. 39</a:t>
            </a:r>
          </a:p>
          <a:p>
            <a:pPr marL="1371600" lvl="3" indent="0">
              <a:buNone/>
            </a:pPr>
            <a:endParaRPr lang="it-IT" sz="2000"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cxnSp>
        <p:nvCxnSpPr>
          <p:cNvPr id="6" name="Connettore 1 5"/>
          <p:cNvCxnSpPr/>
          <p:nvPr/>
        </p:nvCxnSpPr>
        <p:spPr>
          <a:xfrm>
            <a:off x="2906038" y="2157607"/>
            <a:ext cx="12526" cy="6137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2918564" y="2464494"/>
            <a:ext cx="901874"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1" name="Rettangolo 10"/>
          <p:cNvSpPr/>
          <p:nvPr/>
        </p:nvSpPr>
        <p:spPr>
          <a:xfrm>
            <a:off x="4002065" y="2157607"/>
            <a:ext cx="663879" cy="6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23863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e 8"/>
          <p:cNvSpPr/>
          <p:nvPr/>
        </p:nvSpPr>
        <p:spPr>
          <a:xfrm>
            <a:off x="2172585" y="1103594"/>
            <a:ext cx="5029882" cy="4300433"/>
          </a:xfrm>
          <a:prstGeom prst="ellipse">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0242" name="Rectangle 2"/>
          <p:cNvSpPr>
            <a:spLocks noGrp="1" noChangeArrowheads="1"/>
          </p:cNvSpPr>
          <p:nvPr>
            <p:ph type="title"/>
          </p:nvPr>
        </p:nvSpPr>
        <p:spPr>
          <a:xfrm>
            <a:off x="1188322" y="152054"/>
            <a:ext cx="6912768" cy="815015"/>
          </a:xfrm>
          <a:noFill/>
          <a:ln w="57150">
            <a:noFill/>
          </a:ln>
          <a:effectLst>
            <a:softEdge rad="127000"/>
          </a:effectLst>
        </p:spPr>
        <p:txBody>
          <a:bodyPr>
            <a:normAutofit/>
          </a:bodyPr>
          <a:lstStyle/>
          <a:p>
            <a:pPr>
              <a:lnSpc>
                <a:spcPct val="100000"/>
              </a:lnSpc>
            </a:pPr>
            <a:r>
              <a:rPr lang="en-US" sz="3200" dirty="0" smtClean="0"/>
              <a:t>Nothing but …</a:t>
            </a:r>
            <a:endParaRPr lang="en-US" sz="2000" b="1" dirty="0" smtClean="0">
              <a:solidFill>
                <a:srgbClr val="000066"/>
              </a:solidFill>
              <a:latin typeface="Showcard Gothic" pitchFamily="82" charset="0"/>
            </a:endParaRPr>
          </a:p>
        </p:txBody>
      </p:sp>
      <p:sp>
        <p:nvSpPr>
          <p:cNvPr id="7" name="Segnaposto piè di pagina 6"/>
          <p:cNvSpPr>
            <a:spLocks noGrp="1"/>
          </p:cNvSpPr>
          <p:nvPr>
            <p:ph type="ftr" sz="quarter" idx="11"/>
          </p:nvPr>
        </p:nvSpPr>
        <p:spPr>
          <a:xfrm>
            <a:off x="1942415" y="6309320"/>
            <a:ext cx="5716488" cy="548680"/>
          </a:xfrm>
        </p:spPr>
        <p:txBody>
          <a:bodyPr/>
          <a:lstStyle/>
          <a:p>
            <a:pPr>
              <a:defRPr/>
            </a:pPr>
            <a:r>
              <a:rPr lang="it-IT" smtClean="0">
                <a:solidFill>
                  <a:srgbClr val="000066"/>
                </a:solidFill>
              </a:rPr>
              <a:t>P. L. Lattuada M. D., PSY.D., Ph. D.</a:t>
            </a:r>
            <a:endParaRPr lang="it-IT" dirty="0">
              <a:solidFill>
                <a:srgbClr val="000066"/>
              </a:solidFill>
            </a:endParaRPr>
          </a:p>
        </p:txBody>
      </p:sp>
    </p:spTree>
    <p:extLst>
      <p:ext uri="{BB962C8B-B14F-4D97-AF65-F5344CB8AC3E}">
        <p14:creationId xmlns:p14="http://schemas.microsoft.com/office/powerpoint/2010/main" val="136661475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Critical thinking</a:t>
            </a:r>
            <a:endParaRPr lang="en-US" sz="2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normAutofit/>
          </a:bodyPr>
          <a:lstStyle/>
          <a:p>
            <a:pPr marL="0" indent="0">
              <a:buNone/>
            </a:pPr>
            <a:r>
              <a:rPr lang="it-IT" dirty="0" smtClean="0"/>
              <a:t>					</a:t>
            </a: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dirty="0" smtClean="0"/>
              <a:t>				</a:t>
            </a:r>
            <a:endParaRPr lang="it-IT" sz="5400" b="1" dirty="0"/>
          </a:p>
        </p:txBody>
      </p:sp>
      <p:sp>
        <p:nvSpPr>
          <p:cNvPr id="4" name="Segnaposto piè di pagina 3"/>
          <p:cNvSpPr>
            <a:spLocks noGrp="1"/>
          </p:cNvSpPr>
          <p:nvPr>
            <p:ph type="ftr" sz="quarter" idx="11"/>
          </p:nvPr>
        </p:nvSpPr>
        <p:spPr/>
        <p:txBody>
          <a:bodyPr/>
          <a:lstStyle/>
          <a:p>
            <a:r>
              <a:rPr lang="en-US" smtClean="0"/>
              <a:t>P. L. Lattuada M. D., PSY.D., Ph. D.</a:t>
            </a:r>
            <a:endParaRPr lang="en-US"/>
          </a:p>
        </p:txBody>
      </p:sp>
      <p:sp>
        <p:nvSpPr>
          <p:cNvPr id="6" name="Ovale 5"/>
          <p:cNvSpPr/>
          <p:nvPr/>
        </p:nvSpPr>
        <p:spPr>
          <a:xfrm>
            <a:off x="3169085" y="3945699"/>
            <a:ext cx="2567836" cy="202921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3169085" y="1788325"/>
            <a:ext cx="2567836" cy="213200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ttore 1 8"/>
          <p:cNvCxnSpPr/>
          <p:nvPr/>
        </p:nvCxnSpPr>
        <p:spPr>
          <a:xfrm flipV="1">
            <a:off x="659165" y="3907360"/>
            <a:ext cx="8027635" cy="546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Freccia circolare a destra 11"/>
          <p:cNvSpPr/>
          <p:nvPr/>
        </p:nvSpPr>
        <p:spPr>
          <a:xfrm rot="10800000" flipV="1">
            <a:off x="6613741" y="3399975"/>
            <a:ext cx="726509" cy="1215421"/>
          </a:xfrm>
          <a:prstGeom prst="curved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3" name="Freccia circolare a destra 12"/>
          <p:cNvSpPr/>
          <p:nvPr/>
        </p:nvSpPr>
        <p:spPr>
          <a:xfrm>
            <a:off x="1810044" y="3399244"/>
            <a:ext cx="731520" cy="1216152"/>
          </a:xfrm>
          <a:prstGeom prst="curvedRight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4888385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Critical Thinking</a:t>
            </a:r>
            <a:endParaRPr lang="en-US" dirty="0"/>
          </a:p>
        </p:txBody>
      </p:sp>
      <p:sp>
        <p:nvSpPr>
          <p:cNvPr id="3" name="Segnaposto contenuto 2"/>
          <p:cNvSpPr>
            <a:spLocks noGrp="1"/>
          </p:cNvSpPr>
          <p:nvPr>
            <p:ph idx="1"/>
          </p:nvPr>
        </p:nvSpPr>
        <p:spPr/>
        <p:txBody>
          <a:bodyPr>
            <a:normAutofit/>
          </a:bodyPr>
          <a:lstStyle/>
          <a:p>
            <a:pPr marL="1371600" lvl="3" indent="0">
              <a:buNone/>
            </a:pPr>
            <a:endParaRPr lang="it-IT" sz="2000" dirty="0" smtClean="0"/>
          </a:p>
          <a:p>
            <a:pPr marL="1371600" lvl="3" indent="0">
              <a:buNone/>
            </a:pPr>
            <a:endParaRPr lang="it-IT" sz="2000" dirty="0" smtClean="0"/>
          </a:p>
          <a:p>
            <a:pPr marL="1371600" lvl="3" indent="0">
              <a:buNone/>
            </a:pPr>
            <a:endParaRPr lang="it-IT" sz="2000" dirty="0"/>
          </a:p>
          <a:p>
            <a:pPr marL="1371600" lvl="3" indent="0">
              <a:buNone/>
            </a:pPr>
            <a:r>
              <a:rPr lang="en-US" sz="2000" dirty="0" smtClean="0"/>
              <a:t>A+B = C  </a:t>
            </a:r>
          </a:p>
          <a:p>
            <a:pPr marL="1371600" lvl="3" indent="0">
              <a:buNone/>
            </a:pPr>
            <a:endParaRPr lang="en-US" sz="2000" dirty="0" smtClean="0"/>
          </a:p>
          <a:p>
            <a:pPr marL="1371600" lvl="3" indent="0">
              <a:buNone/>
            </a:pPr>
            <a:r>
              <a:rPr lang="en-US" sz="2000" dirty="0" smtClean="0"/>
              <a:t>C = Facts</a:t>
            </a:r>
          </a:p>
          <a:p>
            <a:pPr marL="1371600" lvl="3" indent="0">
              <a:buNone/>
            </a:pPr>
            <a:r>
              <a:rPr lang="en-US" sz="2000" dirty="0" smtClean="0"/>
              <a:t>I observe and analyze facts: evidences</a:t>
            </a:r>
          </a:p>
          <a:p>
            <a:pPr marL="1371600" lvl="3" indent="0">
              <a:buNone/>
            </a:pPr>
            <a:r>
              <a:rPr lang="en-US" sz="2000" dirty="0" smtClean="0"/>
              <a:t>Cognitive analytical process to bring wishes (instinct) and  intuitions to facts.</a:t>
            </a:r>
            <a:endParaRPr lang="en-US" sz="2000"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cxnSp>
        <p:nvCxnSpPr>
          <p:cNvPr id="6" name="Connettore 1 5"/>
          <p:cNvCxnSpPr/>
          <p:nvPr/>
        </p:nvCxnSpPr>
        <p:spPr>
          <a:xfrm>
            <a:off x="3194137" y="2608545"/>
            <a:ext cx="12526" cy="61377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3206663" y="2915432"/>
            <a:ext cx="901874"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1" name="Rettangolo 10"/>
          <p:cNvSpPr/>
          <p:nvPr/>
        </p:nvSpPr>
        <p:spPr>
          <a:xfrm>
            <a:off x="4240060" y="2614807"/>
            <a:ext cx="663879" cy="6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85299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0152"/>
            <a:ext cx="8229600" cy="751562"/>
          </a:xfrm>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Lateral and Intuitive thinking</a:t>
            </a:r>
            <a:endParaRPr lang="en-US" sz="2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normAutofit/>
          </a:bodyPr>
          <a:lstStyle/>
          <a:p>
            <a:pPr marL="0" indent="0">
              <a:buNone/>
            </a:pPr>
            <a:r>
              <a:rPr lang="it-IT" dirty="0" smtClean="0"/>
              <a:t>					</a:t>
            </a: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dirty="0" smtClean="0"/>
              <a:t>				</a:t>
            </a:r>
            <a:endParaRPr lang="it-IT" sz="5400" b="1" dirty="0"/>
          </a:p>
        </p:txBody>
      </p:sp>
      <p:sp>
        <p:nvSpPr>
          <p:cNvPr id="4" name="Segnaposto piè di pagina 3"/>
          <p:cNvSpPr>
            <a:spLocks noGrp="1"/>
          </p:cNvSpPr>
          <p:nvPr>
            <p:ph type="ftr" sz="quarter" idx="11"/>
          </p:nvPr>
        </p:nvSpPr>
        <p:spPr/>
        <p:txBody>
          <a:bodyPr/>
          <a:lstStyle/>
          <a:p>
            <a:r>
              <a:rPr lang="en-US" smtClean="0"/>
              <a:t>P. L. Lattuada M. D., PSY.D., Ph. D.</a:t>
            </a:r>
            <a:endParaRPr lang="en-US"/>
          </a:p>
        </p:txBody>
      </p:sp>
      <p:sp>
        <p:nvSpPr>
          <p:cNvPr id="6" name="Ovale 5"/>
          <p:cNvSpPr/>
          <p:nvPr/>
        </p:nvSpPr>
        <p:spPr>
          <a:xfrm>
            <a:off x="3169085" y="3945699"/>
            <a:ext cx="2567836" cy="202921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3169085" y="1788325"/>
            <a:ext cx="2567836" cy="213200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ttore 1 8"/>
          <p:cNvCxnSpPr/>
          <p:nvPr/>
        </p:nvCxnSpPr>
        <p:spPr>
          <a:xfrm flipV="1">
            <a:off x="659165" y="3907360"/>
            <a:ext cx="8027635" cy="546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Freccia destra 7"/>
          <p:cNvSpPr/>
          <p:nvPr/>
        </p:nvSpPr>
        <p:spPr>
          <a:xfrm rot="12622219">
            <a:off x="1695709" y="2555080"/>
            <a:ext cx="978408" cy="484632"/>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destra 13"/>
          <p:cNvSpPr/>
          <p:nvPr/>
        </p:nvSpPr>
        <p:spPr>
          <a:xfrm rot="13135944">
            <a:off x="2240294" y="1792190"/>
            <a:ext cx="978408" cy="484632"/>
          </a:xfrm>
          <a:prstGeom prst="rightArrow">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Freccia destra 14"/>
          <p:cNvSpPr/>
          <p:nvPr/>
        </p:nvSpPr>
        <p:spPr>
          <a:xfrm rot="13552760">
            <a:off x="2901346" y="1132966"/>
            <a:ext cx="978408" cy="484632"/>
          </a:xfrm>
          <a:prstGeom prst="rightArrow">
            <a:avLst/>
          </a:prstGeom>
          <a:solidFill>
            <a:schemeClr val="bg1"/>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Freccia destra 15"/>
          <p:cNvSpPr/>
          <p:nvPr/>
        </p:nvSpPr>
        <p:spPr>
          <a:xfrm rot="16200000">
            <a:off x="3917977" y="930524"/>
            <a:ext cx="978408" cy="484632"/>
          </a:xfrm>
          <a:prstGeom prst="rightArrow">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Freccia destra 12"/>
          <p:cNvSpPr/>
          <p:nvPr/>
        </p:nvSpPr>
        <p:spPr>
          <a:xfrm rot="18247693">
            <a:off x="4955564" y="1157334"/>
            <a:ext cx="978408" cy="484632"/>
          </a:xfrm>
          <a:prstGeom prst="rightArrow">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Freccia destra 16"/>
          <p:cNvSpPr/>
          <p:nvPr/>
        </p:nvSpPr>
        <p:spPr>
          <a:xfrm rot="18746889">
            <a:off x="5691834" y="1756029"/>
            <a:ext cx="978408" cy="484632"/>
          </a:xfrm>
          <a:prstGeom prst="rightArrow">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Freccia destra 17"/>
          <p:cNvSpPr/>
          <p:nvPr/>
        </p:nvSpPr>
        <p:spPr>
          <a:xfrm rot="19065940">
            <a:off x="6271177" y="2450535"/>
            <a:ext cx="978408" cy="484632"/>
          </a:xfrm>
          <a:prstGeom prst="rightArrow">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88575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tangolo 6"/>
          <p:cNvSpPr/>
          <p:nvPr/>
        </p:nvSpPr>
        <p:spPr>
          <a:xfrm>
            <a:off x="3763026" y="4923035"/>
            <a:ext cx="1549053" cy="122864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p:txBody>
          <a:bodyPr/>
          <a:lstStyle/>
          <a:p>
            <a:r>
              <a:rPr lang="en-US" dirty="0" smtClean="0"/>
              <a:t>Intuitive Thinking</a:t>
            </a:r>
            <a:endParaRPr lang="en-US" dirty="0"/>
          </a:p>
        </p:txBody>
      </p:sp>
      <p:sp>
        <p:nvSpPr>
          <p:cNvPr id="3" name="Segnaposto contenuto 2"/>
          <p:cNvSpPr>
            <a:spLocks noGrp="1"/>
          </p:cNvSpPr>
          <p:nvPr>
            <p:ph idx="1"/>
          </p:nvPr>
        </p:nvSpPr>
        <p:spPr>
          <a:xfrm>
            <a:off x="457200" y="1600200"/>
            <a:ext cx="8229600" cy="4756150"/>
          </a:xfrm>
        </p:spPr>
        <p:txBody>
          <a:bodyPr>
            <a:normAutofit/>
          </a:bodyPr>
          <a:lstStyle/>
          <a:p>
            <a:pPr marL="1371600" lvl="3" indent="0">
              <a:buNone/>
            </a:pPr>
            <a:endParaRPr lang="it-IT" sz="2000" dirty="0" smtClean="0"/>
          </a:p>
          <a:p>
            <a:pPr marL="1371600" lvl="3" indent="0">
              <a:buNone/>
            </a:pPr>
            <a:endParaRPr lang="it-IT" sz="2000" dirty="0" smtClean="0"/>
          </a:p>
          <a:p>
            <a:pPr marL="1371600" lvl="3" indent="0">
              <a:buNone/>
            </a:pPr>
            <a:endParaRPr lang="it-IT" sz="2000" dirty="0"/>
          </a:p>
          <a:p>
            <a:pPr marL="1371600" lvl="3" indent="0">
              <a:buNone/>
            </a:pPr>
            <a:r>
              <a:rPr lang="en-US" sz="2000" dirty="0" smtClean="0"/>
              <a:t>A+B +C+D   </a:t>
            </a:r>
          </a:p>
          <a:p>
            <a:pPr marL="1371600" lvl="3" indent="0">
              <a:buNone/>
            </a:pPr>
            <a:endParaRPr lang="en-US" sz="2000" dirty="0" smtClean="0"/>
          </a:p>
          <a:p>
            <a:pPr marL="1371600" lvl="3" indent="0">
              <a:buNone/>
            </a:pPr>
            <a:r>
              <a:rPr lang="en-US" sz="2000" dirty="0" smtClean="0"/>
              <a:t>I observe facts directly without inference : Insights (shift of state of consciousness)</a:t>
            </a:r>
          </a:p>
          <a:p>
            <a:pPr marL="1371600" lvl="3" indent="0">
              <a:buNone/>
            </a:pPr>
            <a:r>
              <a:rPr lang="en-US" sz="2000" dirty="0" smtClean="0"/>
              <a:t>Circular process of thinking to get insight by direct observation of  fact.</a:t>
            </a:r>
          </a:p>
          <a:p>
            <a:pPr marL="1371600" lvl="3" indent="0">
              <a:buNone/>
            </a:pPr>
            <a:endParaRPr lang="it-IT" sz="2000"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
        <p:nvSpPr>
          <p:cNvPr id="5" name="Freccia circolare a destra 4"/>
          <p:cNvSpPr/>
          <p:nvPr/>
        </p:nvSpPr>
        <p:spPr>
          <a:xfrm>
            <a:off x="3620022" y="2342367"/>
            <a:ext cx="1114816" cy="103966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9" name="Freccia circolare a destra 8"/>
          <p:cNvSpPr/>
          <p:nvPr/>
        </p:nvSpPr>
        <p:spPr>
          <a:xfrm rot="10800000">
            <a:off x="4849661" y="2303691"/>
            <a:ext cx="1114816" cy="103966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0" name="Rettangolo 9"/>
          <p:cNvSpPr/>
          <p:nvPr/>
        </p:nvSpPr>
        <p:spPr>
          <a:xfrm>
            <a:off x="4185782" y="5233604"/>
            <a:ext cx="663879" cy="6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7" name="Connettore 2 16"/>
          <p:cNvCxnSpPr/>
          <p:nvPr/>
        </p:nvCxnSpPr>
        <p:spPr>
          <a:xfrm>
            <a:off x="4340268" y="5518571"/>
            <a:ext cx="394570" cy="32254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87775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2218" y="1377863"/>
            <a:ext cx="8042955" cy="1587673"/>
          </a:xfrm>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Knowing fallacy</a:t>
            </a:r>
            <a:endParaRPr lang="en-US" sz="4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piè di pagina 2"/>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292089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Either Or fallacy</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lstStyle/>
          <a:p>
            <a:pPr marL="0" indent="0">
              <a:buNone/>
            </a:pPr>
            <a:r>
              <a:rPr lang="it-IT" dirty="0" smtClean="0"/>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or</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endParaRPr lang="it-IT" dirty="0"/>
          </a:p>
        </p:txBody>
      </p:sp>
      <p:sp>
        <p:nvSpPr>
          <p:cNvPr id="4" name="Rettangolo 3"/>
          <p:cNvSpPr/>
          <p:nvPr/>
        </p:nvSpPr>
        <p:spPr>
          <a:xfrm>
            <a:off x="549275" y="2464958"/>
            <a:ext cx="2988082" cy="27824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Stage</a:t>
            </a:r>
            <a:endParaRPr lang="en-US" b="1" dirty="0">
              <a:solidFill>
                <a:schemeClr val="bg1"/>
              </a:solidFill>
            </a:endParaRPr>
          </a:p>
        </p:txBody>
      </p:sp>
      <p:sp>
        <p:nvSpPr>
          <p:cNvPr id="5" name="Ovale 4"/>
          <p:cNvSpPr/>
          <p:nvPr/>
        </p:nvSpPr>
        <p:spPr>
          <a:xfrm>
            <a:off x="5303847" y="2464957"/>
            <a:ext cx="3287704" cy="263302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Back Stage</a:t>
            </a:r>
            <a:endParaRPr lang="en-US" dirty="0"/>
          </a:p>
        </p:txBody>
      </p:sp>
      <p:sp>
        <p:nvSpPr>
          <p:cNvPr id="6" name="Segnaposto piè di pagina 5"/>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1954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Either Or fallacy</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lstStyle/>
          <a:p>
            <a:pPr marL="0" indent="0">
              <a:buNone/>
            </a:pPr>
            <a:r>
              <a:rPr lang="it-IT" dirty="0" smtClean="0"/>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or</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endParaRPr lang="it-IT" dirty="0"/>
          </a:p>
        </p:txBody>
      </p:sp>
      <p:sp>
        <p:nvSpPr>
          <p:cNvPr id="4" name="Rettangolo 3"/>
          <p:cNvSpPr/>
          <p:nvPr/>
        </p:nvSpPr>
        <p:spPr>
          <a:xfrm>
            <a:off x="549275" y="2464958"/>
            <a:ext cx="2988082" cy="27824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Theory</a:t>
            </a:r>
          </a:p>
          <a:p>
            <a:pPr algn="ctr"/>
            <a:r>
              <a:rPr lang="en-US" b="1" dirty="0" smtClean="0">
                <a:solidFill>
                  <a:schemeClr val="bg1"/>
                </a:solidFill>
              </a:rPr>
              <a:t>First Attention</a:t>
            </a:r>
            <a:endParaRPr lang="en-US" b="1" dirty="0">
              <a:solidFill>
                <a:schemeClr val="bg1"/>
              </a:solidFill>
            </a:endParaRPr>
          </a:p>
        </p:txBody>
      </p:sp>
      <p:sp>
        <p:nvSpPr>
          <p:cNvPr id="5" name="Ovale 4"/>
          <p:cNvSpPr/>
          <p:nvPr/>
        </p:nvSpPr>
        <p:spPr>
          <a:xfrm>
            <a:off x="5303847" y="2464957"/>
            <a:ext cx="3287704" cy="263302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Practice</a:t>
            </a:r>
          </a:p>
          <a:p>
            <a:pPr algn="ctr"/>
            <a:r>
              <a:rPr lang="en-US" dirty="0" smtClean="0"/>
              <a:t>Second Attention</a:t>
            </a:r>
            <a:endParaRPr lang="en-US" dirty="0"/>
          </a:p>
        </p:txBody>
      </p:sp>
      <p:sp>
        <p:nvSpPr>
          <p:cNvPr id="6" name="Segnaposto piè di pagina 5"/>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10978409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9275" y="2626075"/>
            <a:ext cx="8042276" cy="2749365"/>
          </a:xfrm>
        </p:spPr>
        <p:txBody>
          <a:bodyPr>
            <a:normAutofit/>
          </a:bodyPr>
          <a:lstStyle/>
          <a:p>
            <a:pPr marL="0" indent="0" algn="ctr">
              <a:buNone/>
            </a:pPr>
            <a:endParaRPr lang="it-IT" sz="3200" dirty="0" smtClean="0">
              <a:solidFill>
                <a:schemeClr val="accent1">
                  <a:lumMod val="75000"/>
                </a:schemeClr>
              </a:solidFill>
              <a:latin typeface="+mj-lt"/>
            </a:endParaRPr>
          </a:p>
          <a:p>
            <a:pPr algn="just"/>
            <a:r>
              <a:rPr lang="en-US" sz="1800" dirty="0"/>
              <a:t>I</a:t>
            </a:r>
            <a:r>
              <a:rPr lang="en-US" sz="1800" dirty="0" smtClean="0"/>
              <a:t>t </a:t>
            </a:r>
            <a:r>
              <a:rPr lang="en-US" sz="1800" dirty="0"/>
              <a:t>is clear that if the experience is a participatory dialogue, the classical system of learning, based on theoretical knowledge, or even a </a:t>
            </a:r>
            <a:r>
              <a:rPr lang="en-US" sz="1800" dirty="0" smtClean="0"/>
              <a:t>way </a:t>
            </a:r>
            <a:r>
              <a:rPr lang="en-US" sz="1800" dirty="0"/>
              <a:t>based solely on practical experience, has limitations that must be overcome. </a:t>
            </a:r>
            <a:r>
              <a:rPr lang="en-US" sz="1800" dirty="0" smtClean="0"/>
              <a:t>At the same time  dual rational </a:t>
            </a:r>
            <a:r>
              <a:rPr lang="en-US" sz="1800" dirty="0"/>
              <a:t>approach has limitations that must be </a:t>
            </a:r>
            <a:r>
              <a:rPr lang="en-US" sz="1800" dirty="0" smtClean="0"/>
              <a:t>overcome as well as intuitive, unitive approach. </a:t>
            </a:r>
            <a:r>
              <a:rPr lang="en-US" sz="1800" dirty="0"/>
              <a:t>We call either or fallacy the limit of each mode to know that it moves in a dualism of knowledge.</a:t>
            </a:r>
            <a:endParaRPr lang="it-CH" sz="1800" b="1" i="1" dirty="0"/>
          </a:p>
          <a:p>
            <a:pPr marL="0" indent="0" algn="just">
              <a:buNone/>
            </a:pPr>
            <a:endParaRPr lang="it-IT" sz="3200" dirty="0" smtClean="0">
              <a:solidFill>
                <a:schemeClr val="accent1">
                  <a:lumMod val="75000"/>
                </a:schemeClr>
              </a:solidFill>
              <a:latin typeface="+mj-lt"/>
            </a:endParaRPr>
          </a:p>
        </p:txBody>
      </p:sp>
      <p:sp>
        <p:nvSpPr>
          <p:cNvPr id="4" name="Titolo 3"/>
          <p:cNvSpPr>
            <a:spLocks noGrp="1"/>
          </p:cNvSpPr>
          <p:nvPr>
            <p:ph type="title"/>
          </p:nvPr>
        </p:nvSpPr>
        <p:spPr>
          <a:xfrm>
            <a:off x="549275" y="1319203"/>
            <a:ext cx="8042276" cy="727410"/>
          </a:xfrm>
        </p:spPr>
        <p:txBody>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Either Or fallacy</a:t>
            </a:r>
            <a:endParaRPr lang="en-US" sz="2000" dirty="0"/>
          </a:p>
        </p:txBody>
      </p:sp>
      <p:sp>
        <p:nvSpPr>
          <p:cNvPr id="5" name="Segnaposto piè di pagina 4"/>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628925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Both and fallacy</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lstStyle/>
          <a:p>
            <a:pPr marL="0" indent="0">
              <a:buNone/>
            </a:pPr>
            <a:r>
              <a:rPr lang="it-IT" dirty="0" smtClean="0"/>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it-IT" dirty="0"/>
          </a:p>
        </p:txBody>
      </p:sp>
      <p:sp>
        <p:nvSpPr>
          <p:cNvPr id="4" name="Rettangolo 3"/>
          <p:cNvSpPr/>
          <p:nvPr/>
        </p:nvSpPr>
        <p:spPr>
          <a:xfrm>
            <a:off x="549275" y="2464958"/>
            <a:ext cx="2988082" cy="27824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Theory</a:t>
            </a:r>
          </a:p>
          <a:p>
            <a:pPr algn="ctr"/>
            <a:r>
              <a:rPr lang="en-US" b="1" dirty="0" smtClean="0">
                <a:solidFill>
                  <a:schemeClr val="bg1"/>
                </a:solidFill>
              </a:rPr>
              <a:t>First Attention</a:t>
            </a:r>
            <a:endParaRPr lang="en-US" b="1" dirty="0">
              <a:solidFill>
                <a:schemeClr val="bg1"/>
              </a:solidFill>
            </a:endParaRPr>
          </a:p>
        </p:txBody>
      </p:sp>
      <p:sp>
        <p:nvSpPr>
          <p:cNvPr id="5" name="Ovale 4"/>
          <p:cNvSpPr/>
          <p:nvPr/>
        </p:nvSpPr>
        <p:spPr>
          <a:xfrm>
            <a:off x="5303847" y="2464957"/>
            <a:ext cx="3287704" cy="263302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Practice</a:t>
            </a:r>
          </a:p>
          <a:p>
            <a:pPr algn="ctr"/>
            <a:r>
              <a:rPr lang="en-US" dirty="0" smtClean="0"/>
              <a:t>Second Attention</a:t>
            </a:r>
            <a:endParaRPr lang="en-US" dirty="0"/>
          </a:p>
        </p:txBody>
      </p:sp>
      <p:sp>
        <p:nvSpPr>
          <p:cNvPr id="6" name="Segnaposto piè di pagina 5"/>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4417630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Either Or fallacy</a:t>
            </a:r>
            <a:endPar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lstStyle/>
          <a:p>
            <a:pPr marL="0" indent="0">
              <a:buNone/>
            </a:pPr>
            <a:r>
              <a:rPr lang="it-IT" dirty="0" smtClean="0"/>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and</a:t>
            </a:r>
            <a:endPar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endParaRPr lang="it-IT" dirty="0"/>
          </a:p>
        </p:txBody>
      </p:sp>
      <p:sp>
        <p:nvSpPr>
          <p:cNvPr id="4" name="Rettangolo 3"/>
          <p:cNvSpPr/>
          <p:nvPr/>
        </p:nvSpPr>
        <p:spPr>
          <a:xfrm>
            <a:off x="549275" y="2464958"/>
            <a:ext cx="2988082" cy="27824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Stage</a:t>
            </a:r>
            <a:endParaRPr lang="en-US" b="1" dirty="0">
              <a:solidFill>
                <a:schemeClr val="bg1"/>
              </a:solidFill>
            </a:endParaRPr>
          </a:p>
        </p:txBody>
      </p:sp>
      <p:sp>
        <p:nvSpPr>
          <p:cNvPr id="5" name="Ovale 4"/>
          <p:cNvSpPr/>
          <p:nvPr/>
        </p:nvSpPr>
        <p:spPr>
          <a:xfrm>
            <a:off x="5303847" y="2464957"/>
            <a:ext cx="3287704" cy="263302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Back Stage</a:t>
            </a:r>
            <a:endParaRPr lang="en-US" dirty="0"/>
          </a:p>
        </p:txBody>
      </p:sp>
      <p:sp>
        <p:nvSpPr>
          <p:cNvPr id="6" name="Segnaposto piè di pagina 5"/>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28498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e 8"/>
          <p:cNvSpPr/>
          <p:nvPr/>
        </p:nvSpPr>
        <p:spPr>
          <a:xfrm>
            <a:off x="2185111" y="1512896"/>
            <a:ext cx="5029882" cy="4300433"/>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rgbClr val="002060"/>
                </a:solidFill>
              </a:rPr>
              <a:t>Psyché</a:t>
            </a:r>
            <a:endParaRPr lang="en-US" b="1" dirty="0">
              <a:solidFill>
                <a:srgbClr val="002060"/>
              </a:solidFill>
            </a:endParaRPr>
          </a:p>
        </p:txBody>
      </p:sp>
      <p:sp>
        <p:nvSpPr>
          <p:cNvPr id="10242" name="Rectangle 2"/>
          <p:cNvSpPr>
            <a:spLocks noGrp="1" noChangeArrowheads="1"/>
          </p:cNvSpPr>
          <p:nvPr>
            <p:ph type="title"/>
          </p:nvPr>
        </p:nvSpPr>
        <p:spPr>
          <a:xfrm>
            <a:off x="161669" y="531412"/>
            <a:ext cx="8943584" cy="844959"/>
          </a:xfrm>
          <a:noFill/>
          <a:ln w="57150">
            <a:noFill/>
          </a:ln>
          <a:effectLst>
            <a:softEdge rad="127000"/>
          </a:effectLst>
        </p:spPr>
        <p:txBody>
          <a:bodyPr>
            <a:noAutofit/>
          </a:bodyPr>
          <a:lstStyle/>
          <a:p>
            <a:pPr>
              <a:lnSpc>
                <a:spcPct val="100000"/>
              </a:lnSpc>
            </a:pPr>
            <a:r>
              <a:rPr lang="en-US" sz="2400" dirty="0" smtClean="0"/>
              <a:t>Essential </a:t>
            </a:r>
            <a:r>
              <a:rPr lang="en-US" sz="2400" dirty="0" err="1" smtClean="0"/>
              <a:t>Matrice</a:t>
            </a:r>
            <a:r>
              <a:rPr lang="en-US" sz="2400" dirty="0" smtClean="0"/>
              <a:t> </a:t>
            </a:r>
            <a:br>
              <a:rPr lang="en-US" sz="2400" dirty="0" smtClean="0"/>
            </a:br>
            <a:r>
              <a:rPr lang="en-US" sz="2400" dirty="0" smtClean="0"/>
              <a:t>(Macrocosm) </a:t>
            </a:r>
            <a:br>
              <a:rPr lang="en-US" sz="2400" dirty="0" smtClean="0"/>
            </a:br>
            <a:r>
              <a:rPr lang="en-US" sz="1800" dirty="0" smtClean="0"/>
              <a:t>Love? Field? Spirit? </a:t>
            </a:r>
            <a:r>
              <a:rPr lang="en-US" sz="1800" dirty="0"/>
              <a:t>Self? </a:t>
            </a:r>
            <a:r>
              <a:rPr lang="en-US" sz="1800" dirty="0" err="1"/>
              <a:t>Kosmos</a:t>
            </a:r>
            <a:r>
              <a:rPr lang="en-US" sz="1800" dirty="0"/>
              <a:t>? </a:t>
            </a:r>
            <a:r>
              <a:rPr lang="en-US" sz="1800" dirty="0" err="1"/>
              <a:t>Psyché</a:t>
            </a:r>
            <a:r>
              <a:rPr lang="en-US" sz="1800" dirty="0" smtClean="0"/>
              <a:t>?…</a:t>
            </a:r>
            <a:endParaRPr lang="en-US" sz="1800" b="1" dirty="0" smtClean="0">
              <a:solidFill>
                <a:srgbClr val="000066"/>
              </a:solidFill>
              <a:latin typeface="Showcard Gothic" pitchFamily="82" charset="0"/>
            </a:endParaRPr>
          </a:p>
        </p:txBody>
      </p:sp>
      <p:sp>
        <p:nvSpPr>
          <p:cNvPr id="7" name="Segnaposto piè di pagina 6"/>
          <p:cNvSpPr>
            <a:spLocks noGrp="1"/>
          </p:cNvSpPr>
          <p:nvPr>
            <p:ph type="ftr" sz="quarter" idx="11"/>
          </p:nvPr>
        </p:nvSpPr>
        <p:spPr>
          <a:xfrm>
            <a:off x="1942415" y="6309320"/>
            <a:ext cx="5716488" cy="548680"/>
          </a:xfrm>
        </p:spPr>
        <p:txBody>
          <a:bodyPr/>
          <a:lstStyle/>
          <a:p>
            <a:pPr>
              <a:defRPr/>
            </a:pPr>
            <a:r>
              <a:rPr lang="it-IT" smtClean="0">
                <a:solidFill>
                  <a:srgbClr val="000066"/>
                </a:solidFill>
              </a:rPr>
              <a:t>P. L. Lattuada M. D., PSY.D., Ph. D.</a:t>
            </a:r>
            <a:endParaRPr lang="it-IT" dirty="0">
              <a:solidFill>
                <a:srgbClr val="000066"/>
              </a:solidFill>
            </a:endParaRPr>
          </a:p>
        </p:txBody>
      </p:sp>
    </p:spTree>
    <p:extLst>
      <p:ext uri="{BB962C8B-B14F-4D97-AF65-F5344CB8AC3E}">
        <p14:creationId xmlns:p14="http://schemas.microsoft.com/office/powerpoint/2010/main" val="135651539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9275" y="2379495"/>
            <a:ext cx="8042276" cy="2995945"/>
          </a:xfrm>
        </p:spPr>
        <p:txBody>
          <a:bodyPr>
            <a:normAutofit/>
          </a:bodyPr>
          <a:lstStyle/>
          <a:p>
            <a:pPr marL="0" indent="0" algn="ctr">
              <a:buNone/>
            </a:pPr>
            <a:endParaRPr lang="it-IT" sz="3200" dirty="0" smtClean="0">
              <a:solidFill>
                <a:schemeClr val="accent1">
                  <a:lumMod val="75000"/>
                </a:schemeClr>
              </a:solidFill>
              <a:latin typeface="+mj-lt"/>
            </a:endParaRPr>
          </a:p>
          <a:p>
            <a:pPr algn="just"/>
            <a:r>
              <a:rPr lang="en-US" sz="1800" dirty="0"/>
              <a:t>More enlightened systems of knowledge suggest an approach to teaching that is able to balance theory and </a:t>
            </a:r>
            <a:r>
              <a:rPr lang="en-US" sz="1800" dirty="0" smtClean="0"/>
              <a:t>practice, or dualism and unity, reason and intuition. </a:t>
            </a:r>
            <a:r>
              <a:rPr lang="en-US" sz="1800" dirty="0"/>
              <a:t>This approach, however, brings together the two poles of dualism without recognizing that they already are together and do not need to be unified. To unify requires an act, which undermines the integrity of the experience, we call </a:t>
            </a:r>
            <a:r>
              <a:rPr lang="en-US" sz="1800" i="1" dirty="0"/>
              <a:t>both and fallacy </a:t>
            </a:r>
            <a:r>
              <a:rPr lang="en-US" sz="1800" dirty="0"/>
              <a:t>every approach that wants to put together what already is integral, untouched.</a:t>
            </a:r>
            <a:endParaRPr lang="it-CH" sz="1800" dirty="0">
              <a:effectLst/>
            </a:endParaRPr>
          </a:p>
        </p:txBody>
      </p:sp>
      <p:sp>
        <p:nvSpPr>
          <p:cNvPr id="4" name="Titolo 3"/>
          <p:cNvSpPr>
            <a:spLocks noGrp="1"/>
          </p:cNvSpPr>
          <p:nvPr>
            <p:ph type="title"/>
          </p:nvPr>
        </p:nvSpPr>
        <p:spPr>
          <a:xfrm>
            <a:off x="549275" y="1319203"/>
            <a:ext cx="8042276" cy="727410"/>
          </a:xfrm>
        </p:spPr>
        <p:txBody>
          <a:bodyPr/>
          <a:lstStyle/>
          <a:p>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Both and fallacy</a:t>
            </a:r>
            <a:endParaRPr lang="en-US" sz="2000" dirty="0"/>
          </a:p>
        </p:txBody>
      </p:sp>
      <p:sp>
        <p:nvSpPr>
          <p:cNvPr id="5" name="Segnaposto piè di pagina 4"/>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8599918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Further Mode</a:t>
            </a:r>
            <a:b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making the two one</a:t>
            </a:r>
            <a:b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respecting the law</a:t>
            </a:r>
            <a:endParaRPr lang="en-US" sz="2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normAutofit/>
          </a:bodyPr>
          <a:lstStyle/>
          <a:p>
            <a:pPr marL="0" indent="0">
              <a:buNone/>
            </a:pPr>
            <a:r>
              <a:rPr lang="it-IT" dirty="0" smtClean="0"/>
              <a:t>					</a:t>
            </a: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dirty="0" smtClean="0"/>
              <a:t>				</a:t>
            </a:r>
            <a:endParaRPr lang="it-IT" sz="5400" b="1" dirty="0"/>
          </a:p>
        </p:txBody>
      </p:sp>
      <p:sp>
        <p:nvSpPr>
          <p:cNvPr id="5" name="Ovale 4"/>
          <p:cNvSpPr/>
          <p:nvPr/>
        </p:nvSpPr>
        <p:spPr>
          <a:xfrm>
            <a:off x="2680570" y="1746283"/>
            <a:ext cx="3544866" cy="4233797"/>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4" name="Segnaposto piè di pagina 3"/>
          <p:cNvSpPr>
            <a:spLocks noGrp="1"/>
          </p:cNvSpPr>
          <p:nvPr>
            <p:ph type="ftr" sz="quarter" idx="11"/>
          </p:nvPr>
        </p:nvSpPr>
        <p:spPr/>
        <p:txBody>
          <a:bodyPr/>
          <a:lstStyle/>
          <a:p>
            <a:r>
              <a:rPr lang="en-US" smtClean="0"/>
              <a:t>P. L. Lattuada M. D., PSY.D., Ph. D.</a:t>
            </a:r>
            <a:endParaRPr lang="en-US"/>
          </a:p>
        </p:txBody>
      </p:sp>
      <p:sp>
        <p:nvSpPr>
          <p:cNvPr id="6" name="Ovale 5"/>
          <p:cNvSpPr/>
          <p:nvPr/>
        </p:nvSpPr>
        <p:spPr>
          <a:xfrm>
            <a:off x="3169085" y="3945699"/>
            <a:ext cx="2567836" cy="202921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3169085" y="1788325"/>
            <a:ext cx="2567836" cy="213200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9" name="Connettore 1 8"/>
          <p:cNvCxnSpPr/>
          <p:nvPr/>
        </p:nvCxnSpPr>
        <p:spPr>
          <a:xfrm flipV="1">
            <a:off x="659165" y="3907360"/>
            <a:ext cx="8027635" cy="5469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46925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p:cNvSpPr/>
          <p:nvPr/>
        </p:nvSpPr>
        <p:spPr>
          <a:xfrm>
            <a:off x="2232130" y="2111270"/>
            <a:ext cx="4538151" cy="401489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olo 1"/>
          <p:cNvSpPr>
            <a:spLocks noGrp="1"/>
          </p:cNvSpPr>
          <p:nvPr>
            <p:ph type="title"/>
          </p:nvPr>
        </p:nvSpPr>
        <p:spPr>
          <a:xfrm>
            <a:off x="410861" y="410826"/>
            <a:ext cx="8180690" cy="1189375"/>
          </a:xfrm>
        </p:spPr>
        <p:txBody>
          <a:bodyPr/>
          <a:lstStyle/>
          <a:p>
            <a:pPr>
              <a:lnSpc>
                <a:spcPct val="100000"/>
              </a:lnSpc>
            </a:pP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Further Mode</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This is This, That is That, This is That</a:t>
            </a:r>
            <a:b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All in one here and now</a:t>
            </a:r>
            <a:b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lstStyle/>
          <a:p>
            <a:pPr marL="0" indent="0">
              <a:buNone/>
            </a:pPr>
            <a:r>
              <a:rPr lang="it-IT" dirty="0" smtClean="0"/>
              <a:t>			    				</a:t>
            </a:r>
          </a:p>
          <a:p>
            <a:pPr marL="0" indent="0">
              <a:buNone/>
            </a:pPr>
            <a:endParaRPr lang="it-IT" dirty="0"/>
          </a:p>
          <a:p>
            <a:pPr marL="0" indent="0">
              <a:buNone/>
            </a:pPr>
            <a:r>
              <a:rPr lang="it-IT" dirty="0" smtClean="0"/>
              <a:t>				</a:t>
            </a:r>
            <a:endParaRPr lang="it-IT" sz="5400" b="1" dirty="0"/>
          </a:p>
        </p:txBody>
      </p:sp>
      <p:sp>
        <p:nvSpPr>
          <p:cNvPr id="4" name="Rettangolo 3"/>
          <p:cNvSpPr/>
          <p:nvPr/>
        </p:nvSpPr>
        <p:spPr>
          <a:xfrm>
            <a:off x="3007164" y="2727508"/>
            <a:ext cx="2988082" cy="27824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bg1"/>
                </a:solidFill>
              </a:rPr>
              <a:t>Theory-</a:t>
            </a:r>
            <a:r>
              <a:rPr lang="en-US" dirty="0" smtClean="0"/>
              <a:t>Practice</a:t>
            </a:r>
          </a:p>
          <a:p>
            <a:pPr algn="ctr"/>
            <a:endParaRPr lang="en-US" b="1" dirty="0" smtClean="0">
              <a:solidFill>
                <a:schemeClr val="bg1"/>
              </a:solidFill>
            </a:endParaRPr>
          </a:p>
          <a:p>
            <a:pPr algn="ctr"/>
            <a:r>
              <a:rPr lang="en-US" b="1" dirty="0" smtClean="0">
                <a:solidFill>
                  <a:schemeClr val="bg1"/>
                </a:solidFill>
              </a:rPr>
              <a:t>Reality-</a:t>
            </a:r>
            <a:r>
              <a:rPr lang="en-US" dirty="0" smtClean="0"/>
              <a:t>Truth</a:t>
            </a:r>
          </a:p>
          <a:p>
            <a:pPr algn="ctr"/>
            <a:endParaRPr lang="en-US" b="1" dirty="0" smtClean="0">
              <a:solidFill>
                <a:schemeClr val="bg1"/>
              </a:solidFill>
            </a:endParaRPr>
          </a:p>
          <a:p>
            <a:pPr algn="ctr"/>
            <a:r>
              <a:rPr lang="en-US" b="1" dirty="0" smtClean="0">
                <a:solidFill>
                  <a:schemeClr val="bg1"/>
                </a:solidFill>
              </a:rPr>
              <a:t>First Attention</a:t>
            </a:r>
          </a:p>
          <a:p>
            <a:pPr algn="ctr"/>
            <a:r>
              <a:rPr lang="en-US" dirty="0" smtClean="0"/>
              <a:t>Second Attention</a:t>
            </a:r>
          </a:p>
          <a:p>
            <a:pPr algn="ctr"/>
            <a:endParaRPr lang="en-US" b="1" dirty="0" smtClean="0">
              <a:solidFill>
                <a:schemeClr val="bg1"/>
              </a:solidFill>
            </a:endParaRPr>
          </a:p>
          <a:p>
            <a:pPr algn="ctr"/>
            <a:endParaRPr lang="en-US" dirty="0"/>
          </a:p>
        </p:txBody>
      </p:sp>
      <p:sp>
        <p:nvSpPr>
          <p:cNvPr id="6" name="Segnaposto piè di pagina 5"/>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5802433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e 4"/>
          <p:cNvSpPr/>
          <p:nvPr/>
        </p:nvSpPr>
        <p:spPr>
          <a:xfrm>
            <a:off x="2455830" y="1774023"/>
            <a:ext cx="4538151" cy="4014893"/>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410861" y="410826"/>
            <a:ext cx="8180690" cy="1189375"/>
          </a:xfrm>
        </p:spPr>
        <p:txBody>
          <a:bodyPr/>
          <a:lstStyle/>
          <a:p>
            <a:pPr>
              <a:lnSpc>
                <a:spcPct val="100000"/>
              </a:lnSpc>
            </a:pP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it-IT"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Further Mode</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This is This, That is That, This is That</a:t>
            </a:r>
            <a:b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All in one here and now</a:t>
            </a:r>
            <a:br>
              <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lstStyle/>
          <a:p>
            <a:pPr marL="0" indent="0">
              <a:buNone/>
            </a:pPr>
            <a:r>
              <a:rPr lang="it-IT" dirty="0" smtClean="0"/>
              <a:t>	</a:t>
            </a: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p>
          <a:p>
            <a:pPr marL="0" indent="0">
              <a:buNone/>
            </a:pPr>
            <a:r>
              <a:rPr lang="it-IT" dirty="0" smtClean="0"/>
              <a:t>				</a:t>
            </a:r>
          </a:p>
          <a:p>
            <a:pPr marL="0" indent="0">
              <a:buNone/>
            </a:pPr>
            <a:endParaRPr lang="it-IT" dirty="0"/>
          </a:p>
          <a:p>
            <a:pPr marL="0" indent="0">
              <a:buNone/>
            </a:pPr>
            <a:r>
              <a:rPr lang="it-IT" dirty="0" smtClean="0"/>
              <a:t>				</a:t>
            </a:r>
            <a:endParaRPr lang="it-IT" sz="5400" b="1" dirty="0"/>
          </a:p>
        </p:txBody>
      </p:sp>
      <p:sp>
        <p:nvSpPr>
          <p:cNvPr id="4" name="Rettangolo 3"/>
          <p:cNvSpPr/>
          <p:nvPr/>
        </p:nvSpPr>
        <p:spPr>
          <a:xfrm>
            <a:off x="3230865" y="2446283"/>
            <a:ext cx="2988082" cy="278241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rPr>
              <a:t>Dual Mind</a:t>
            </a:r>
            <a:endParaRPr lang="en-US" sz="2400" b="1" dirty="0">
              <a:solidFill>
                <a:schemeClr val="bg1"/>
              </a:solidFill>
            </a:endParaRPr>
          </a:p>
        </p:txBody>
      </p:sp>
      <p:sp>
        <p:nvSpPr>
          <p:cNvPr id="6" name="CasellaDiTesto 5"/>
          <p:cNvSpPr txBox="1"/>
          <p:nvPr/>
        </p:nvSpPr>
        <p:spPr>
          <a:xfrm>
            <a:off x="3585699" y="1979436"/>
            <a:ext cx="2633247" cy="461665"/>
          </a:xfrm>
          <a:prstGeom prst="rect">
            <a:avLst/>
          </a:prstGeom>
          <a:noFill/>
        </p:spPr>
        <p:txBody>
          <a:bodyPr wrap="square" rtlCol="0">
            <a:spAutoFit/>
          </a:bodyPr>
          <a:lstStyle/>
          <a:p>
            <a:r>
              <a:rPr lang="en-US" sz="2400" b="1" dirty="0" smtClean="0">
                <a:solidFill>
                  <a:schemeClr val="bg1"/>
                </a:solidFill>
              </a:rPr>
              <a:t>Unitive Mind</a:t>
            </a:r>
            <a:endParaRPr lang="en-US" sz="2400" b="1" dirty="0">
              <a:solidFill>
                <a:schemeClr val="bg1"/>
              </a:solidFill>
            </a:endParaRPr>
          </a:p>
        </p:txBody>
      </p:sp>
      <p:sp>
        <p:nvSpPr>
          <p:cNvPr id="7" name="Segnaposto piè di pagina 6"/>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4275155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This is That</a:t>
            </a: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Further Mode</a:t>
            </a:r>
            <a:b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Eight pillars of transformation</a:t>
            </a:r>
            <a:endParaRPr lang="en-US" sz="2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normAutofit/>
          </a:bodyPr>
          <a:lstStyle/>
          <a:p>
            <a:pPr marL="0" indent="0">
              <a:buNone/>
            </a:pPr>
            <a:r>
              <a:rPr lang="it-IT" dirty="0" smtClean="0"/>
              <a:t>					</a:t>
            </a: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19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To stay: here and now</a:t>
            </a:r>
          </a:p>
          <a:p>
            <a:pPr marL="0" indent="0">
              <a:buNone/>
            </a:pPr>
            <a:r>
              <a:rPr lang="en-US" sz="19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To watch: witness</a:t>
            </a:r>
          </a:p>
          <a:p>
            <a:pPr marL="0" indent="0">
              <a:buNone/>
            </a:pPr>
            <a:r>
              <a:rPr lang="en-US" sz="19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To accept: yes, thanks </a:t>
            </a:r>
          </a:p>
          <a:p>
            <a:pPr marL="0" indent="0">
              <a:buNone/>
            </a:pPr>
            <a:r>
              <a:rPr lang="en-US" sz="19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To giving up: Confidence </a:t>
            </a:r>
          </a:p>
          <a:p>
            <a:pPr marL="0" indent="0">
              <a:buNone/>
            </a:pPr>
            <a:r>
              <a:rPr lang="en-US" sz="19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To find: felt sense</a:t>
            </a:r>
          </a:p>
          <a:p>
            <a:pPr marL="0" indent="0">
              <a:buNone/>
            </a:pPr>
            <a:r>
              <a:rPr lang="en-US" sz="19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To take the Responsibility</a:t>
            </a:r>
          </a:p>
          <a:p>
            <a:pPr marL="0" indent="0">
              <a:buNone/>
            </a:pPr>
            <a:r>
              <a:rPr lang="en-US" sz="19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To lead with facts</a:t>
            </a:r>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dirty="0" smtClean="0"/>
              <a:t>				</a:t>
            </a:r>
            <a:endParaRPr lang="it-IT" dirty="0"/>
          </a:p>
          <a:p>
            <a:pPr marL="0" indent="0">
              <a:buNone/>
            </a:pPr>
            <a:r>
              <a:rPr lang="it-IT" dirty="0" smtClean="0"/>
              <a:t>				</a:t>
            </a:r>
            <a:endParaRPr lang="it-IT" sz="5400" b="1" dirty="0"/>
          </a:p>
        </p:txBody>
      </p:sp>
      <p:sp>
        <p:nvSpPr>
          <p:cNvPr id="5" name="Ovale 4"/>
          <p:cNvSpPr/>
          <p:nvPr/>
        </p:nvSpPr>
        <p:spPr>
          <a:xfrm>
            <a:off x="1027154" y="2203523"/>
            <a:ext cx="3287704" cy="263302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4" name="Segnaposto piè di pagina 3"/>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16145700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834177"/>
            <a:ext cx="7921216" cy="1071672"/>
          </a:xfrm>
        </p:spPr>
        <p:txBody>
          <a:bodyPr anchor="b">
            <a:normAutofit fontScale="90000"/>
          </a:bodyPr>
          <a:lstStyle/>
          <a:p>
            <a:r>
              <a:rPr lang="it-IT" dirty="0" smtClean="0"/>
              <a:t/>
            </a:r>
            <a:br>
              <a:rPr lang="it-IT" dirty="0" smtClean="0"/>
            </a:br>
            <a:r>
              <a:rPr lang="it-IT" dirty="0" smtClean="0"/>
              <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it-IT" dirty="0"/>
              <a:t/>
            </a:r>
            <a:br>
              <a:rPr lang="it-IT" dirty="0"/>
            </a:br>
            <a:r>
              <a:rPr lang="it-IT" dirty="0" smtClean="0"/>
              <a:t/>
            </a:r>
            <a:br>
              <a:rPr lang="it-IT" dirty="0" smtClean="0"/>
            </a:br>
            <a:r>
              <a:rPr lang="en-US" sz="3600" dirty="0" smtClean="0"/>
              <a:t>The Further Mode</a:t>
            </a:r>
            <a:r>
              <a:rPr lang="it-IT" sz="4000" dirty="0" smtClean="0"/>
              <a:t/>
            </a:r>
            <a:br>
              <a:rPr lang="it-IT" sz="4000" dirty="0" smtClean="0"/>
            </a:br>
            <a:endParaRPr lang="it-IT" sz="2700" dirty="0"/>
          </a:p>
        </p:txBody>
      </p:sp>
      <p:sp>
        <p:nvSpPr>
          <p:cNvPr id="3" name="Segnaposto contenuto 2"/>
          <p:cNvSpPr>
            <a:spLocks noGrp="1"/>
          </p:cNvSpPr>
          <p:nvPr>
            <p:ph idx="1"/>
          </p:nvPr>
        </p:nvSpPr>
        <p:spPr/>
        <p:txBody>
          <a:bodyPr>
            <a:normAutofit fontScale="62500" lnSpcReduction="20000"/>
          </a:bodyPr>
          <a:lstStyle/>
          <a:p>
            <a:pPr marL="0" indent="0" algn="ctr">
              <a:buNone/>
            </a:pPr>
            <a:r>
              <a:rPr lang="it-IT" dirty="0" smtClean="0"/>
              <a:t> </a:t>
            </a:r>
          </a:p>
          <a:p>
            <a:pPr marL="0" indent="0" algn="ctr">
              <a:lnSpc>
                <a:spcPct val="120000"/>
              </a:lnSpc>
              <a:spcBef>
                <a:spcPts val="0"/>
              </a:spcBef>
            </a:pPr>
            <a:r>
              <a:rPr lang="en-US" sz="4300" dirty="0" smtClean="0"/>
              <a:t>From First to Second Attention</a:t>
            </a:r>
          </a:p>
          <a:p>
            <a:pPr marL="0" indent="0" algn="ctr">
              <a:lnSpc>
                <a:spcPct val="120000"/>
              </a:lnSpc>
              <a:spcBef>
                <a:spcPts val="0"/>
              </a:spcBef>
            </a:pPr>
            <a:r>
              <a:rPr lang="en-US" sz="4300" dirty="0" smtClean="0"/>
              <a:t>To make the two one</a:t>
            </a:r>
          </a:p>
          <a:p>
            <a:pPr marL="0" indent="0" algn="ctr">
              <a:lnSpc>
                <a:spcPct val="120000"/>
              </a:lnSpc>
              <a:spcBef>
                <a:spcPts val="0"/>
              </a:spcBef>
            </a:pPr>
            <a:r>
              <a:rPr lang="en-US" sz="4300" dirty="0" smtClean="0"/>
              <a:t>This is That</a:t>
            </a:r>
          </a:p>
          <a:p>
            <a:pPr marL="0" indent="0" algn="ctr">
              <a:lnSpc>
                <a:spcPct val="120000"/>
              </a:lnSpc>
              <a:spcBef>
                <a:spcPts val="0"/>
              </a:spcBef>
            </a:pPr>
            <a:r>
              <a:rPr lang="en-US" sz="4300" dirty="0" smtClean="0"/>
              <a:t>Participatory Dialogue</a:t>
            </a:r>
          </a:p>
          <a:p>
            <a:pPr marL="0" indent="0" algn="ctr">
              <a:lnSpc>
                <a:spcPct val="120000"/>
              </a:lnSpc>
              <a:spcBef>
                <a:spcPts val="0"/>
              </a:spcBef>
            </a:pPr>
            <a:r>
              <a:rPr lang="en-US" sz="4300" dirty="0" smtClean="0"/>
              <a:t>Reality/Truth</a:t>
            </a:r>
          </a:p>
          <a:p>
            <a:pPr marL="0" indent="0" algn="ctr">
              <a:lnSpc>
                <a:spcPct val="120000"/>
              </a:lnSpc>
              <a:spcBef>
                <a:spcPts val="0"/>
              </a:spcBef>
            </a:pPr>
            <a:r>
              <a:rPr lang="en-US" sz="4300" dirty="0" smtClean="0"/>
              <a:t>Dualism/Unity</a:t>
            </a:r>
          </a:p>
          <a:p>
            <a:pPr marL="0" indent="0" algn="ctr">
              <a:lnSpc>
                <a:spcPct val="120000"/>
              </a:lnSpc>
              <a:spcBef>
                <a:spcPts val="0"/>
              </a:spcBef>
            </a:pPr>
            <a:r>
              <a:rPr lang="en-US" sz="4300" dirty="0" smtClean="0"/>
              <a:t>Multiplicity/Unity</a:t>
            </a:r>
          </a:p>
          <a:p>
            <a:pPr marL="0" indent="0" algn="ctr">
              <a:lnSpc>
                <a:spcPct val="120000"/>
              </a:lnSpc>
              <a:spcBef>
                <a:spcPts val="0"/>
              </a:spcBef>
            </a:pPr>
            <a:r>
              <a:rPr lang="en-US" sz="4300" dirty="0" smtClean="0"/>
              <a:t>Reason/Faith</a:t>
            </a:r>
          </a:p>
          <a:p>
            <a:pPr marL="0" indent="0" algn="ctr">
              <a:lnSpc>
                <a:spcPct val="120000"/>
              </a:lnSpc>
              <a:spcBef>
                <a:spcPts val="0"/>
              </a:spcBef>
            </a:pPr>
            <a:r>
              <a:rPr lang="en-US" sz="4300" dirty="0" smtClean="0"/>
              <a:t>One/Zero</a:t>
            </a:r>
          </a:p>
          <a:p>
            <a:pPr marL="0" indent="0" algn="ctr">
              <a:lnSpc>
                <a:spcPct val="120000"/>
              </a:lnSpc>
              <a:spcBef>
                <a:spcPts val="0"/>
              </a:spcBef>
            </a:pPr>
            <a:r>
              <a:rPr lang="en-US" sz="4300" dirty="0" smtClean="0"/>
              <a:t>Judgment/Observation</a:t>
            </a:r>
          </a:p>
          <a:p>
            <a:pPr marL="0" indent="0">
              <a:buNone/>
            </a:pPr>
            <a:endParaRPr lang="it-IT"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11301533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94361" y="989556"/>
            <a:ext cx="8229600" cy="1600200"/>
          </a:xfrm>
        </p:spPr>
        <p:txBody>
          <a:bodyPr/>
          <a:lstStyle/>
          <a:p>
            <a:pPr>
              <a:lnSpc>
                <a:spcPct val="100000"/>
              </a:lnSpc>
            </a:pPr>
            <a:r>
              <a:rPr lang="en-US" sz="4000" dirty="0" smtClean="0"/>
              <a:t>Integral Transpersonal Thinking</a:t>
            </a:r>
            <a:r>
              <a:rPr lang="en-US" dirty="0" smtClean="0"/>
              <a:t/>
            </a:r>
            <a:br>
              <a:rPr lang="en-US" dirty="0" smtClean="0"/>
            </a:br>
            <a:endParaRPr lang="en-US" sz="3200" dirty="0"/>
          </a:p>
        </p:txBody>
      </p:sp>
      <p:sp>
        <p:nvSpPr>
          <p:cNvPr id="3" name="Segnaposto contenuto 2"/>
          <p:cNvSpPr>
            <a:spLocks noGrp="1"/>
          </p:cNvSpPr>
          <p:nvPr>
            <p:ph idx="1"/>
          </p:nvPr>
        </p:nvSpPr>
        <p:spPr>
          <a:xfrm>
            <a:off x="457200" y="3056351"/>
            <a:ext cx="8229600" cy="3069812"/>
          </a:xfrm>
        </p:spPr>
        <p:txBody>
          <a:bodyPr/>
          <a:lstStyle/>
          <a:p>
            <a:pPr marL="0" indent="0" algn="ctr">
              <a:buNone/>
            </a:pPr>
            <a:r>
              <a:rPr lang="en-US" dirty="0" smtClean="0"/>
              <a:t>Key words:</a:t>
            </a:r>
          </a:p>
          <a:p>
            <a:pPr marL="0" indent="0" algn="ctr">
              <a:buNone/>
            </a:pPr>
            <a:r>
              <a:rPr lang="en-US" dirty="0" smtClean="0"/>
              <a:t>Second Attention Epistemology</a:t>
            </a:r>
          </a:p>
          <a:p>
            <a:pPr marL="0" indent="0" algn="ctr">
              <a:buNone/>
            </a:pPr>
            <a:r>
              <a:rPr lang="en-US" dirty="0" err="1" smtClean="0"/>
              <a:t>Transe</a:t>
            </a:r>
            <a:endParaRPr lang="en-US" dirty="0" smtClean="0"/>
          </a:p>
          <a:p>
            <a:pPr marL="0" indent="0" algn="ctr">
              <a:buNone/>
            </a:pPr>
            <a:r>
              <a:rPr lang="en-US" dirty="0" smtClean="0"/>
              <a:t>Organismic Self</a:t>
            </a:r>
          </a:p>
          <a:p>
            <a:pPr marL="0" indent="0" algn="ctr">
              <a:buNone/>
            </a:pPr>
            <a:r>
              <a:rPr lang="en-US" dirty="0" err="1" smtClean="0"/>
              <a:t>Transe</a:t>
            </a:r>
            <a:r>
              <a:rPr lang="en-US" dirty="0" smtClean="0"/>
              <a:t> learning</a:t>
            </a:r>
          </a:p>
          <a:p>
            <a:pPr marL="0" indent="0" algn="ctr">
              <a:buNone/>
            </a:pPr>
            <a:r>
              <a:rPr lang="en-US" dirty="0" smtClean="0"/>
              <a:t>Further Mode</a:t>
            </a:r>
            <a:endParaRPr lang="en-US"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218294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e 5"/>
          <p:cNvSpPr/>
          <p:nvPr/>
        </p:nvSpPr>
        <p:spPr>
          <a:xfrm>
            <a:off x="3507141" y="1730705"/>
            <a:ext cx="2432284" cy="177658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p:txBody>
          <a:bodyPr/>
          <a:lstStyle/>
          <a:p>
            <a:r>
              <a:rPr lang="en-US" dirty="0" smtClean="0"/>
              <a:t>Integral Transpersonal Thinking</a:t>
            </a:r>
            <a:endParaRPr lang="en-US" dirty="0"/>
          </a:p>
        </p:txBody>
      </p:sp>
      <p:sp>
        <p:nvSpPr>
          <p:cNvPr id="3" name="Segnaposto contenuto 2"/>
          <p:cNvSpPr>
            <a:spLocks noGrp="1"/>
          </p:cNvSpPr>
          <p:nvPr>
            <p:ph idx="1"/>
          </p:nvPr>
        </p:nvSpPr>
        <p:spPr/>
        <p:txBody>
          <a:bodyPr>
            <a:normAutofit/>
          </a:bodyPr>
          <a:lstStyle/>
          <a:p>
            <a:pPr marL="1371600" lvl="3" indent="0">
              <a:buNone/>
            </a:pPr>
            <a:endParaRPr lang="it-IT" sz="2000" dirty="0" smtClean="0"/>
          </a:p>
          <a:p>
            <a:pPr marL="1371600" lvl="3" indent="0">
              <a:buNone/>
            </a:pPr>
            <a:endParaRPr lang="it-IT" sz="2000" dirty="0" smtClean="0"/>
          </a:p>
          <a:p>
            <a:pPr marL="1371600" lvl="3" indent="0">
              <a:buNone/>
            </a:pPr>
            <a:endParaRPr lang="it-IT" sz="2000" dirty="0"/>
          </a:p>
          <a:p>
            <a:pPr marL="1371600" lvl="3" indent="0">
              <a:buNone/>
            </a:pPr>
            <a:r>
              <a:rPr lang="it-IT" sz="2000" dirty="0" smtClean="0"/>
              <a:t>A≠=B</a:t>
            </a:r>
          </a:p>
          <a:p>
            <a:pPr marL="1371600" lvl="3" indent="0">
              <a:buNone/>
            </a:pPr>
            <a:endParaRPr lang="it-IT" sz="2000" dirty="0"/>
          </a:p>
          <a:p>
            <a:pPr marL="1371600" lvl="3" indent="0">
              <a:buNone/>
            </a:pPr>
            <a:endParaRPr lang="it-IT" sz="2000" dirty="0" smtClean="0"/>
          </a:p>
          <a:p>
            <a:pPr marL="1371600" lvl="3" indent="0">
              <a:buNone/>
            </a:pPr>
            <a:r>
              <a:rPr lang="en-US" sz="2000" dirty="0" smtClean="0"/>
              <a:t>I observe myself observing inner and outer  facts.</a:t>
            </a:r>
          </a:p>
          <a:p>
            <a:pPr marL="1371600" lvl="3" indent="0">
              <a:buNone/>
            </a:pPr>
            <a:r>
              <a:rPr lang="en-US" sz="2000" dirty="0" smtClean="0"/>
              <a:t>Percept – Concept - Act</a:t>
            </a:r>
          </a:p>
          <a:p>
            <a:pPr marL="1371600" lvl="3" indent="0">
              <a:buNone/>
            </a:pPr>
            <a:r>
              <a:rPr lang="en-US" sz="2000" dirty="0" smtClean="0"/>
              <a:t>(Observation  observe myself observing inner and outer  facts).</a:t>
            </a:r>
          </a:p>
          <a:p>
            <a:pPr marL="1371600" lvl="3" indent="0">
              <a:buNone/>
            </a:pPr>
            <a:r>
              <a:rPr lang="en-US" sz="2000" dirty="0" smtClean="0"/>
              <a:t>Here and now process to makes the two one</a:t>
            </a:r>
            <a:endParaRPr lang="en-US" sz="2000"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
        <p:nvSpPr>
          <p:cNvPr id="11" name="Rettangolo 10"/>
          <p:cNvSpPr/>
          <p:nvPr/>
        </p:nvSpPr>
        <p:spPr>
          <a:xfrm>
            <a:off x="3958223" y="2020208"/>
            <a:ext cx="1549053" cy="122864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9796429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77763" y="539694"/>
            <a:ext cx="6912768" cy="815015"/>
          </a:xfrm>
          <a:noFill/>
          <a:ln w="57150">
            <a:noFill/>
          </a:ln>
          <a:effectLst>
            <a:softEdge rad="127000"/>
          </a:effectLst>
        </p:spPr>
        <p:txBody>
          <a:bodyPr>
            <a:normAutofit fontScale="90000"/>
          </a:bodyPr>
          <a:lstStyle/>
          <a:p>
            <a:pPr>
              <a:lnSpc>
                <a:spcPct val="100000"/>
              </a:lnSpc>
            </a:pPr>
            <a:r>
              <a:rPr lang="en-US" sz="3200" dirty="0"/>
              <a:t>What’s </a:t>
            </a:r>
            <a:r>
              <a:rPr lang="en-US" sz="3200" dirty="0" smtClean="0"/>
              <a:t>ITT </a:t>
            </a:r>
            <a:br>
              <a:rPr lang="en-US" sz="3200" dirty="0" smtClean="0"/>
            </a:br>
            <a:r>
              <a:rPr lang="en-US" sz="3200" dirty="0" smtClean="0"/>
              <a:t>a </a:t>
            </a:r>
            <a:r>
              <a:rPr lang="en-US" sz="3200" dirty="0"/>
              <a:t>“Further Mode” of knowing</a:t>
            </a:r>
            <a:endParaRPr lang="it-IT" sz="3200" dirty="0"/>
          </a:p>
        </p:txBody>
      </p:sp>
      <p:sp>
        <p:nvSpPr>
          <p:cNvPr id="10243" name="Rectangle 3"/>
          <p:cNvSpPr>
            <a:spLocks noGrp="1" noChangeArrowheads="1"/>
          </p:cNvSpPr>
          <p:nvPr>
            <p:ph idx="1"/>
          </p:nvPr>
        </p:nvSpPr>
        <p:spPr>
          <a:xfrm>
            <a:off x="690698" y="1578279"/>
            <a:ext cx="8077200" cy="4283902"/>
          </a:xfrm>
          <a:noFill/>
          <a:ln w="57150">
            <a:noFill/>
          </a:ln>
          <a:effectLst>
            <a:softEdge rad="127000"/>
          </a:effectLst>
        </p:spPr>
        <p:txBody>
          <a:bodyPr>
            <a:normAutofit fontScale="70000" lnSpcReduction="20000"/>
          </a:bodyPr>
          <a:lstStyle/>
          <a:p>
            <a:pPr marL="609600" indent="-609600" algn="ctr" eaLnBrk="1" hangingPunct="1">
              <a:buFontTx/>
              <a:buNone/>
            </a:pPr>
            <a:endParaRPr lang="it-IT" sz="2000" b="1" dirty="0" smtClean="0">
              <a:solidFill>
                <a:srgbClr val="000066"/>
              </a:solidFill>
              <a:latin typeface="Tahoma" pitchFamily="34" charset="0"/>
            </a:endParaRPr>
          </a:p>
          <a:p>
            <a:pPr marL="0" indent="0" algn="just">
              <a:lnSpc>
                <a:spcPct val="120000"/>
              </a:lnSpc>
              <a:spcBef>
                <a:spcPts val="0"/>
              </a:spcBef>
              <a:buNone/>
            </a:pPr>
            <a:endParaRPr lang="it-IT" sz="2000" dirty="0" smtClean="0">
              <a:latin typeface="Bookman Old Style" charset="0"/>
              <a:ea typeface="Bookman Old Style" charset="0"/>
              <a:cs typeface="Bookman Old Style" charset="0"/>
            </a:endParaRPr>
          </a:p>
          <a:p>
            <a:pPr marL="0" indent="0">
              <a:buNone/>
            </a:pPr>
            <a:endParaRPr lang="it-IT" sz="2000" dirty="0"/>
          </a:p>
          <a:p>
            <a:pPr lvl="0">
              <a:lnSpc>
                <a:spcPct val="120000"/>
              </a:lnSpc>
            </a:pPr>
            <a:r>
              <a:rPr lang="en-US" sz="2000" b="1" dirty="0"/>
              <a:t>Circular and triadic: </a:t>
            </a:r>
            <a:endParaRPr lang="it-IT" sz="2000" dirty="0"/>
          </a:p>
          <a:p>
            <a:pPr lvl="0">
              <a:lnSpc>
                <a:spcPct val="120000"/>
              </a:lnSpc>
            </a:pPr>
            <a:r>
              <a:rPr lang="en-US" sz="2000" dirty="0"/>
              <a:t>read the linear, dual relationship as a </a:t>
            </a:r>
            <a:r>
              <a:rPr lang="en-US" sz="2000" dirty="0" err="1"/>
              <a:t>Transe</a:t>
            </a:r>
            <a:r>
              <a:rPr lang="en-US" sz="2000" dirty="0"/>
              <a:t> (I, the World, the Field – me, you, it</a:t>
            </a:r>
            <a:r>
              <a:rPr lang="en-US" sz="2000" dirty="0" smtClean="0"/>
              <a:t>)</a:t>
            </a:r>
          </a:p>
          <a:p>
            <a:pPr lvl="0">
              <a:lnSpc>
                <a:spcPct val="120000"/>
              </a:lnSpc>
            </a:pPr>
            <a:r>
              <a:rPr lang="en-US" sz="2000" dirty="0" smtClean="0"/>
              <a:t>Percept-concept-act</a:t>
            </a:r>
            <a:endParaRPr lang="it-IT" sz="2000" dirty="0"/>
          </a:p>
          <a:p>
            <a:pPr lvl="0">
              <a:lnSpc>
                <a:spcPct val="120000"/>
              </a:lnSpc>
            </a:pPr>
            <a:r>
              <a:rPr lang="en-US" sz="2000" b="1" dirty="0"/>
              <a:t>Systemic</a:t>
            </a:r>
            <a:r>
              <a:rPr lang="en-US" sz="2000" dirty="0"/>
              <a:t>: </a:t>
            </a:r>
            <a:endParaRPr lang="it-IT" sz="2000" dirty="0"/>
          </a:p>
          <a:p>
            <a:pPr lvl="0">
              <a:lnSpc>
                <a:spcPct val="120000"/>
              </a:lnSpc>
            </a:pPr>
            <a:r>
              <a:rPr lang="en-US" sz="2000" dirty="0"/>
              <a:t>Consider Different States of consciousness, (World of Knowledge, World of Awareness, World of Essence)</a:t>
            </a:r>
            <a:endParaRPr lang="it-IT" sz="2000" dirty="0"/>
          </a:p>
          <a:p>
            <a:pPr lvl="0">
              <a:lnSpc>
                <a:spcPct val="120000"/>
              </a:lnSpc>
            </a:pPr>
            <a:r>
              <a:rPr lang="en-US" sz="2000" b="1" dirty="0"/>
              <a:t>Integral: </a:t>
            </a:r>
            <a:endParaRPr lang="it-IT" sz="2000" dirty="0"/>
          </a:p>
          <a:p>
            <a:pPr lvl="0">
              <a:lnSpc>
                <a:spcPct val="120000"/>
              </a:lnSpc>
            </a:pPr>
            <a:r>
              <a:rPr lang="en-US" sz="2000" dirty="0"/>
              <a:t>is a process that include all levels of Body-mind, Organismic Self (Physical, Energetics, Emotional, Mental, Spiritual)</a:t>
            </a:r>
            <a:endParaRPr lang="it-IT" sz="2000" dirty="0"/>
          </a:p>
          <a:p>
            <a:pPr lvl="0">
              <a:lnSpc>
                <a:spcPct val="120000"/>
              </a:lnSpc>
            </a:pPr>
            <a:r>
              <a:rPr lang="en-US" sz="2000" b="1" dirty="0"/>
              <a:t>Transpersonal: </a:t>
            </a:r>
            <a:endParaRPr lang="it-IT" sz="2000" dirty="0"/>
          </a:p>
          <a:p>
            <a:pPr lvl="0">
              <a:lnSpc>
                <a:spcPct val="120000"/>
              </a:lnSpc>
            </a:pPr>
            <a:r>
              <a:rPr lang="en-US" sz="2000" dirty="0"/>
              <a:t>Transcend and include dualities, works with the field, something that go beyond boundaries between me and you (I’m me, you are you, I’m you)</a:t>
            </a:r>
            <a:endParaRPr lang="it-IT" sz="2000" dirty="0"/>
          </a:p>
          <a:p>
            <a:pPr marL="0" indent="0" algn="just">
              <a:lnSpc>
                <a:spcPct val="120000"/>
              </a:lnSpc>
              <a:spcBef>
                <a:spcPts val="0"/>
              </a:spcBef>
              <a:buNone/>
            </a:pPr>
            <a:endParaRPr lang="it-IT" sz="2000" dirty="0">
              <a:latin typeface="Bookman Old Style" charset="0"/>
              <a:ea typeface="Bookman Old Style" charset="0"/>
              <a:cs typeface="Bookman Old Style" charset="0"/>
            </a:endParaRPr>
          </a:p>
          <a:p>
            <a:pPr marL="0" indent="0" algn="just">
              <a:lnSpc>
                <a:spcPct val="120000"/>
              </a:lnSpc>
              <a:spcBef>
                <a:spcPts val="0"/>
              </a:spcBef>
              <a:buNone/>
            </a:pPr>
            <a:r>
              <a:rPr lang="it-IT" sz="2000" dirty="0" smtClean="0">
                <a:latin typeface="Bookman Old Style" charset="0"/>
                <a:ea typeface="Bookman Old Style" charset="0"/>
                <a:cs typeface="Bookman Old Style" charset="0"/>
              </a:rPr>
              <a:t> </a:t>
            </a:r>
            <a:endParaRPr lang="it-IT" sz="2000" dirty="0">
              <a:solidFill>
                <a:srgbClr val="002060"/>
              </a:solidFill>
              <a:latin typeface="Bookman Old Style" charset="0"/>
              <a:ea typeface="Bookman Old Style" charset="0"/>
              <a:cs typeface="Bookman Old Style" charset="0"/>
            </a:endParaRPr>
          </a:p>
        </p:txBody>
      </p:sp>
      <p:sp>
        <p:nvSpPr>
          <p:cNvPr id="7" name="Segnaposto piè di pagina 6"/>
          <p:cNvSpPr>
            <a:spLocks noGrp="1"/>
          </p:cNvSpPr>
          <p:nvPr>
            <p:ph type="ftr" sz="quarter" idx="11"/>
          </p:nvPr>
        </p:nvSpPr>
        <p:spPr>
          <a:xfrm>
            <a:off x="1942415" y="6309320"/>
            <a:ext cx="5716488" cy="548680"/>
          </a:xfrm>
        </p:spPr>
        <p:txBody>
          <a:bodyPr/>
          <a:lstStyle/>
          <a:p>
            <a:pPr>
              <a:defRPr/>
            </a:pPr>
            <a:r>
              <a:rPr lang="it-IT" smtClean="0">
                <a:solidFill>
                  <a:srgbClr val="000066"/>
                </a:solidFill>
              </a:rPr>
              <a:t>P. L. Lattuada M. D., PSY.D., Ph. D.</a:t>
            </a:r>
            <a:endParaRPr lang="it-IT" dirty="0">
              <a:solidFill>
                <a:srgbClr val="000066"/>
              </a:solidFill>
            </a:endParaRPr>
          </a:p>
        </p:txBody>
      </p:sp>
    </p:spTree>
    <p:extLst>
      <p:ext uri="{BB962C8B-B14F-4D97-AF65-F5344CB8AC3E}">
        <p14:creationId xmlns:p14="http://schemas.microsoft.com/office/powerpoint/2010/main" val="101838259"/>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213463"/>
          </a:xfrm>
        </p:spPr>
        <p:txBody>
          <a:bodyPr/>
          <a:lstStyle/>
          <a:p>
            <a:pPr>
              <a:lnSpc>
                <a:spcPct val="100000"/>
              </a:lnSpc>
            </a:pPr>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Ways of Thinking</a:t>
            </a:r>
            <a:endParaRPr lang="en-US" sz="28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egnaposto contenuto 2"/>
          <p:cNvSpPr>
            <a:spLocks noGrp="1"/>
          </p:cNvSpPr>
          <p:nvPr>
            <p:ph idx="1"/>
          </p:nvPr>
        </p:nvSpPr>
        <p:spPr>
          <a:prstGeom prst="rect">
            <a:avLst/>
          </a:prstGeom>
        </p:spPr>
        <p:txBody>
          <a:bodyPr>
            <a:normAutofit/>
          </a:bodyPr>
          <a:lstStyle/>
          <a:p>
            <a:pPr marL="0" indent="0">
              <a:buNone/>
            </a:pPr>
            <a:r>
              <a:rPr lang="it-IT" dirty="0" smtClean="0"/>
              <a:t>					</a:t>
            </a:r>
            <a:endPar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0" indent="0">
              <a:buNone/>
            </a:pPr>
            <a:r>
              <a:rPr lang="it-IT"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it-IT" dirty="0" smtClean="0"/>
              <a:t>			</a:t>
            </a:r>
            <a:endParaRPr lang="it-IT" sz="5400" b="1" dirty="0"/>
          </a:p>
        </p:txBody>
      </p:sp>
      <p:sp>
        <p:nvSpPr>
          <p:cNvPr id="5" name="Ovale 4"/>
          <p:cNvSpPr/>
          <p:nvPr/>
        </p:nvSpPr>
        <p:spPr>
          <a:xfrm>
            <a:off x="2680570" y="1746283"/>
            <a:ext cx="3544866" cy="4233797"/>
          </a:xfrm>
          <a:prstGeom prst="ellipse">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4" name="Segnaposto piè di pagina 3"/>
          <p:cNvSpPr>
            <a:spLocks noGrp="1"/>
          </p:cNvSpPr>
          <p:nvPr>
            <p:ph type="ftr" sz="quarter" idx="11"/>
          </p:nvPr>
        </p:nvSpPr>
        <p:spPr/>
        <p:txBody>
          <a:bodyPr/>
          <a:lstStyle/>
          <a:p>
            <a:r>
              <a:rPr lang="en-US" smtClean="0"/>
              <a:t>P. L. Lattuada M. D., PSY.D., Ph. D.</a:t>
            </a:r>
            <a:endParaRPr lang="en-US"/>
          </a:p>
        </p:txBody>
      </p:sp>
      <p:sp>
        <p:nvSpPr>
          <p:cNvPr id="6" name="Ovale 5"/>
          <p:cNvSpPr/>
          <p:nvPr/>
        </p:nvSpPr>
        <p:spPr>
          <a:xfrm>
            <a:off x="3394553" y="4371584"/>
            <a:ext cx="2091847" cy="160333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3394553" y="4980429"/>
            <a:ext cx="2129572" cy="461665"/>
          </a:xfrm>
          <a:prstGeom prst="rect">
            <a:avLst/>
          </a:prstGeom>
          <a:noFill/>
        </p:spPr>
        <p:txBody>
          <a:bodyPr wrap="square" rtlCol="0">
            <a:spAutoFit/>
          </a:bodyPr>
          <a:lstStyle/>
          <a:p>
            <a:pPr algn="ctr"/>
            <a:r>
              <a:rPr lang="en-US" sz="1200" b="1" u="sng" dirty="0" err="1" smtClean="0">
                <a:solidFill>
                  <a:srgbClr val="002060"/>
                </a:solidFill>
              </a:rPr>
              <a:t>Whishful</a:t>
            </a:r>
            <a:r>
              <a:rPr lang="en-US" sz="1200" b="1" u="sng" dirty="0" smtClean="0">
                <a:solidFill>
                  <a:srgbClr val="002060"/>
                </a:solidFill>
              </a:rPr>
              <a:t> thinking </a:t>
            </a:r>
            <a:r>
              <a:rPr lang="en-US" sz="1200" b="1" dirty="0" smtClean="0">
                <a:solidFill>
                  <a:srgbClr val="002060"/>
                </a:solidFill>
              </a:rPr>
              <a:t>Instinctive Consciousness</a:t>
            </a:r>
            <a:endParaRPr lang="en-US" sz="1200" b="1" dirty="0">
              <a:solidFill>
                <a:srgbClr val="002060"/>
              </a:solidFill>
            </a:endParaRPr>
          </a:p>
        </p:txBody>
      </p:sp>
      <p:sp>
        <p:nvSpPr>
          <p:cNvPr id="10" name="Ovale 9"/>
          <p:cNvSpPr/>
          <p:nvPr/>
        </p:nvSpPr>
        <p:spPr>
          <a:xfrm>
            <a:off x="3093929" y="3382027"/>
            <a:ext cx="2718148" cy="25928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p:cNvSpPr txBox="1"/>
          <p:nvPr/>
        </p:nvSpPr>
        <p:spPr>
          <a:xfrm>
            <a:off x="3507140" y="3820438"/>
            <a:ext cx="1891578" cy="461665"/>
          </a:xfrm>
          <a:prstGeom prst="rect">
            <a:avLst/>
          </a:prstGeom>
          <a:noFill/>
        </p:spPr>
        <p:txBody>
          <a:bodyPr wrap="square" rtlCol="0">
            <a:spAutoFit/>
          </a:bodyPr>
          <a:lstStyle/>
          <a:p>
            <a:pPr algn="ctr"/>
            <a:r>
              <a:rPr lang="en-US" sz="1200" b="1" u="sng" dirty="0" smtClean="0">
                <a:solidFill>
                  <a:srgbClr val="002060"/>
                </a:solidFill>
              </a:rPr>
              <a:t>Critical Thinking </a:t>
            </a:r>
            <a:r>
              <a:rPr lang="en-US" sz="1200" b="1" dirty="0" smtClean="0">
                <a:solidFill>
                  <a:srgbClr val="002060"/>
                </a:solidFill>
              </a:rPr>
              <a:t>Rational Consciousness</a:t>
            </a:r>
            <a:endParaRPr lang="en-US" sz="1200" b="1" dirty="0">
              <a:solidFill>
                <a:srgbClr val="002060"/>
              </a:solidFill>
            </a:endParaRPr>
          </a:p>
        </p:txBody>
      </p:sp>
      <p:sp>
        <p:nvSpPr>
          <p:cNvPr id="12" name="Ovale 11"/>
          <p:cNvSpPr/>
          <p:nvPr/>
        </p:nvSpPr>
        <p:spPr>
          <a:xfrm>
            <a:off x="2880986" y="2392471"/>
            <a:ext cx="3144033" cy="358244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13" name="CasellaDiTesto 12"/>
          <p:cNvSpPr txBox="1"/>
          <p:nvPr/>
        </p:nvSpPr>
        <p:spPr>
          <a:xfrm>
            <a:off x="3394553" y="2918564"/>
            <a:ext cx="2091847" cy="461665"/>
          </a:xfrm>
          <a:prstGeom prst="rect">
            <a:avLst/>
          </a:prstGeom>
          <a:noFill/>
        </p:spPr>
        <p:txBody>
          <a:bodyPr wrap="square" rtlCol="0">
            <a:spAutoFit/>
          </a:bodyPr>
          <a:lstStyle/>
          <a:p>
            <a:pPr algn="ctr"/>
            <a:r>
              <a:rPr lang="en-US" sz="1200" b="1" u="sng" dirty="0" smtClean="0">
                <a:solidFill>
                  <a:srgbClr val="002060"/>
                </a:solidFill>
              </a:rPr>
              <a:t>Intuitive Thinking</a:t>
            </a:r>
          </a:p>
          <a:p>
            <a:pPr algn="ctr"/>
            <a:r>
              <a:rPr lang="en-US" sz="1200" b="1" dirty="0" smtClean="0">
                <a:solidFill>
                  <a:srgbClr val="002060"/>
                </a:solidFill>
              </a:rPr>
              <a:t>Intuitive Consciousness</a:t>
            </a:r>
            <a:endParaRPr lang="en-US" sz="1200" b="1" dirty="0">
              <a:solidFill>
                <a:srgbClr val="002060"/>
              </a:solidFill>
            </a:endParaRPr>
          </a:p>
        </p:txBody>
      </p:sp>
      <p:sp>
        <p:nvSpPr>
          <p:cNvPr id="14" name="CasellaDiTesto 13"/>
          <p:cNvSpPr txBox="1"/>
          <p:nvPr/>
        </p:nvSpPr>
        <p:spPr>
          <a:xfrm>
            <a:off x="3093929" y="1889430"/>
            <a:ext cx="2931090" cy="461665"/>
          </a:xfrm>
          <a:prstGeom prst="rect">
            <a:avLst/>
          </a:prstGeom>
          <a:noFill/>
        </p:spPr>
        <p:txBody>
          <a:bodyPr wrap="square" rtlCol="0">
            <a:spAutoFit/>
          </a:bodyPr>
          <a:lstStyle/>
          <a:p>
            <a:pPr algn="ctr"/>
            <a:r>
              <a:rPr lang="en-US" sz="1200" b="1" u="sng" dirty="0" smtClean="0">
                <a:solidFill>
                  <a:srgbClr val="002060"/>
                </a:solidFill>
              </a:rPr>
              <a:t>Integral Transpersonal Thinking </a:t>
            </a:r>
            <a:r>
              <a:rPr lang="en-US" sz="1200" b="1" dirty="0" smtClean="0">
                <a:solidFill>
                  <a:srgbClr val="002060"/>
                </a:solidFill>
              </a:rPr>
              <a:t>Consciousness of Unity</a:t>
            </a:r>
            <a:endParaRPr lang="en-US" sz="1200" b="1" dirty="0">
              <a:solidFill>
                <a:srgbClr val="002060"/>
              </a:solidFill>
            </a:endParaRPr>
          </a:p>
        </p:txBody>
      </p:sp>
    </p:spTree>
    <p:extLst>
      <p:ext uri="{BB962C8B-B14F-4D97-AF65-F5344CB8AC3E}">
        <p14:creationId xmlns:p14="http://schemas.microsoft.com/office/powerpoint/2010/main" val="5115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e 8"/>
          <p:cNvSpPr/>
          <p:nvPr/>
        </p:nvSpPr>
        <p:spPr>
          <a:xfrm>
            <a:off x="2185111" y="1512896"/>
            <a:ext cx="5029882" cy="4300433"/>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smtClean="0">
                <a:solidFill>
                  <a:srgbClr val="002060"/>
                </a:solidFill>
              </a:rPr>
              <a:t>Psych</a:t>
            </a:r>
            <a:endParaRPr lang="en-US" b="1" dirty="0">
              <a:solidFill>
                <a:srgbClr val="002060"/>
              </a:solidFill>
            </a:endParaRPr>
          </a:p>
        </p:txBody>
      </p:sp>
      <p:sp>
        <p:nvSpPr>
          <p:cNvPr id="10242" name="Rectangle 2"/>
          <p:cNvSpPr>
            <a:spLocks noGrp="1" noChangeArrowheads="1"/>
          </p:cNvSpPr>
          <p:nvPr>
            <p:ph type="title"/>
          </p:nvPr>
        </p:nvSpPr>
        <p:spPr>
          <a:xfrm>
            <a:off x="161669" y="531412"/>
            <a:ext cx="8943584" cy="844959"/>
          </a:xfrm>
          <a:noFill/>
          <a:ln w="57150">
            <a:noFill/>
          </a:ln>
          <a:effectLst>
            <a:softEdge rad="127000"/>
          </a:effectLst>
        </p:spPr>
        <p:txBody>
          <a:bodyPr>
            <a:noAutofit/>
          </a:bodyPr>
          <a:lstStyle/>
          <a:p>
            <a:pPr>
              <a:lnSpc>
                <a:spcPct val="100000"/>
              </a:lnSpc>
            </a:pPr>
            <a:r>
              <a:rPr lang="en-US" sz="2400" dirty="0" smtClean="0"/>
              <a:t>The Great Chain Of Being </a:t>
            </a:r>
            <a:br>
              <a:rPr lang="en-US" sz="2400" dirty="0" smtClean="0"/>
            </a:br>
            <a:r>
              <a:rPr lang="en-US" sz="2400" dirty="0" smtClean="0"/>
              <a:t>(Macrocosm) </a:t>
            </a:r>
            <a:br>
              <a:rPr lang="en-US" sz="2400" dirty="0" smtClean="0"/>
            </a:br>
            <a:r>
              <a:rPr lang="en-US" sz="1800" dirty="0"/>
              <a:t> Love? Field? Spirit? Self? </a:t>
            </a:r>
            <a:r>
              <a:rPr lang="en-US" sz="1800" dirty="0" err="1"/>
              <a:t>Kosmos</a:t>
            </a:r>
            <a:r>
              <a:rPr lang="en-US" sz="1800" dirty="0"/>
              <a:t>? </a:t>
            </a:r>
            <a:r>
              <a:rPr lang="en-US" sz="1800" dirty="0" err="1"/>
              <a:t>Psyché</a:t>
            </a:r>
            <a:r>
              <a:rPr lang="en-US" sz="1800" dirty="0"/>
              <a:t>?…</a:t>
            </a:r>
            <a:endParaRPr lang="en-US" sz="1800" b="1" dirty="0" smtClean="0">
              <a:solidFill>
                <a:srgbClr val="000066"/>
              </a:solidFill>
              <a:latin typeface="Showcard Gothic" pitchFamily="82" charset="0"/>
            </a:endParaRPr>
          </a:p>
        </p:txBody>
      </p:sp>
      <p:sp>
        <p:nvSpPr>
          <p:cNvPr id="7" name="Segnaposto piè di pagina 6"/>
          <p:cNvSpPr>
            <a:spLocks noGrp="1"/>
          </p:cNvSpPr>
          <p:nvPr>
            <p:ph type="ftr" sz="quarter" idx="11"/>
          </p:nvPr>
        </p:nvSpPr>
        <p:spPr>
          <a:xfrm>
            <a:off x="1942415" y="6309320"/>
            <a:ext cx="5716488" cy="548680"/>
          </a:xfrm>
        </p:spPr>
        <p:txBody>
          <a:bodyPr/>
          <a:lstStyle/>
          <a:p>
            <a:pPr>
              <a:defRPr/>
            </a:pPr>
            <a:r>
              <a:rPr lang="it-IT" smtClean="0">
                <a:solidFill>
                  <a:srgbClr val="000066"/>
                </a:solidFill>
              </a:rPr>
              <a:t>P. L. Lattuada M. D., PSY.D., Ph. D.</a:t>
            </a:r>
            <a:endParaRPr lang="it-IT" dirty="0">
              <a:solidFill>
                <a:srgbClr val="000066"/>
              </a:solidFill>
            </a:endParaRPr>
          </a:p>
        </p:txBody>
      </p:sp>
      <p:sp>
        <p:nvSpPr>
          <p:cNvPr id="2" name="Ovale 1"/>
          <p:cNvSpPr/>
          <p:nvPr/>
        </p:nvSpPr>
        <p:spPr>
          <a:xfrm>
            <a:off x="2610998" y="2307127"/>
            <a:ext cx="4178105" cy="3506226"/>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Ovale 2"/>
          <p:cNvSpPr/>
          <p:nvPr/>
        </p:nvSpPr>
        <p:spPr>
          <a:xfrm>
            <a:off x="3242602" y="3178015"/>
            <a:ext cx="2954215" cy="26480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3764550" y="1463346"/>
            <a:ext cx="2045407" cy="830997"/>
          </a:xfrm>
          <a:prstGeom prst="rect">
            <a:avLst/>
          </a:prstGeom>
          <a:noFill/>
        </p:spPr>
        <p:txBody>
          <a:bodyPr wrap="square" rtlCol="0">
            <a:spAutoFit/>
          </a:bodyPr>
          <a:lstStyle/>
          <a:p>
            <a:pPr algn="ctr"/>
            <a:r>
              <a:rPr lang="it-IT" sz="2400" b="1" dirty="0" err="1" smtClean="0"/>
              <a:t>Psyché</a:t>
            </a:r>
            <a:r>
              <a:rPr lang="it-IT" sz="2400" b="1" dirty="0" smtClean="0"/>
              <a:t> </a:t>
            </a:r>
          </a:p>
          <a:p>
            <a:pPr algn="ctr"/>
            <a:r>
              <a:rPr lang="it-IT" sz="2400" b="1" dirty="0" err="1" smtClean="0"/>
              <a:t>Noosphere</a:t>
            </a:r>
            <a:endParaRPr lang="it-IT" sz="2400" b="1" dirty="0"/>
          </a:p>
        </p:txBody>
      </p:sp>
      <p:sp>
        <p:nvSpPr>
          <p:cNvPr id="5" name="CasellaDiTesto 4"/>
          <p:cNvSpPr txBox="1"/>
          <p:nvPr/>
        </p:nvSpPr>
        <p:spPr>
          <a:xfrm>
            <a:off x="3764550" y="2616591"/>
            <a:ext cx="1871003" cy="461665"/>
          </a:xfrm>
          <a:prstGeom prst="rect">
            <a:avLst/>
          </a:prstGeom>
          <a:noFill/>
        </p:spPr>
        <p:txBody>
          <a:bodyPr wrap="square" rtlCol="0">
            <a:spAutoFit/>
          </a:bodyPr>
          <a:lstStyle/>
          <a:p>
            <a:pPr algn="ctr"/>
            <a:r>
              <a:rPr lang="it-IT" sz="2400" b="1" dirty="0" err="1" smtClean="0">
                <a:solidFill>
                  <a:schemeClr val="bg1"/>
                </a:solidFill>
              </a:rPr>
              <a:t>Biosphere</a:t>
            </a:r>
            <a:endParaRPr lang="it-IT" sz="2400" b="1" dirty="0">
              <a:solidFill>
                <a:schemeClr val="bg1"/>
              </a:solidFill>
            </a:endParaRPr>
          </a:p>
        </p:txBody>
      </p:sp>
      <p:sp>
        <p:nvSpPr>
          <p:cNvPr id="6" name="CasellaDiTesto 5"/>
          <p:cNvSpPr txBox="1"/>
          <p:nvPr/>
        </p:nvSpPr>
        <p:spPr>
          <a:xfrm>
            <a:off x="3657600" y="4060240"/>
            <a:ext cx="2152357" cy="461665"/>
          </a:xfrm>
          <a:prstGeom prst="rect">
            <a:avLst/>
          </a:prstGeom>
          <a:noFill/>
        </p:spPr>
        <p:txBody>
          <a:bodyPr wrap="square" rtlCol="0">
            <a:spAutoFit/>
          </a:bodyPr>
          <a:lstStyle/>
          <a:p>
            <a:r>
              <a:rPr lang="it-IT" sz="2400" b="1" dirty="0" err="1" smtClean="0">
                <a:solidFill>
                  <a:schemeClr val="bg1"/>
                </a:solidFill>
              </a:rPr>
              <a:t>Physiosphere</a:t>
            </a:r>
            <a:endParaRPr lang="it-IT" sz="2400" b="1" dirty="0">
              <a:solidFill>
                <a:schemeClr val="bg1"/>
              </a:solidFill>
            </a:endParaRPr>
          </a:p>
        </p:txBody>
      </p:sp>
    </p:spTree>
    <p:extLst>
      <p:ext uri="{BB962C8B-B14F-4D97-AF65-F5344CB8AC3E}">
        <p14:creationId xmlns:p14="http://schemas.microsoft.com/office/powerpoint/2010/main" val="95971020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e 9"/>
          <p:cNvSpPr/>
          <p:nvPr/>
        </p:nvSpPr>
        <p:spPr>
          <a:xfrm>
            <a:off x="6206635" y="4406496"/>
            <a:ext cx="939452" cy="964504"/>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p:cNvSpPr>
            <a:spLocks noGrp="1"/>
          </p:cNvSpPr>
          <p:nvPr>
            <p:ph type="title"/>
          </p:nvPr>
        </p:nvSpPr>
        <p:spPr>
          <a:xfrm>
            <a:off x="457200" y="463462"/>
            <a:ext cx="8229600" cy="906551"/>
          </a:xfrm>
        </p:spPr>
        <p:txBody>
          <a:bodyPr/>
          <a:lstStyle/>
          <a:p>
            <a:r>
              <a:rPr lang="en-US"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Ways of Thinking</a:t>
            </a:r>
            <a:endParaRPr lang="en-US" dirty="0"/>
          </a:p>
        </p:txBody>
      </p:sp>
      <p:sp>
        <p:nvSpPr>
          <p:cNvPr id="3" name="Segnaposto contenuto 2"/>
          <p:cNvSpPr>
            <a:spLocks noGrp="1"/>
          </p:cNvSpPr>
          <p:nvPr>
            <p:ph idx="1"/>
          </p:nvPr>
        </p:nvSpPr>
        <p:spPr>
          <a:xfrm>
            <a:off x="457200" y="1370013"/>
            <a:ext cx="8229600" cy="4525963"/>
          </a:xfrm>
        </p:spPr>
        <p:txBody>
          <a:bodyPr>
            <a:normAutofit/>
          </a:bodyPr>
          <a:lstStyle/>
          <a:p>
            <a:pPr marL="1371600" lvl="3" indent="0">
              <a:buNone/>
            </a:pPr>
            <a:endParaRPr lang="en-US" sz="2000" dirty="0" smtClean="0"/>
          </a:p>
          <a:p>
            <a:pPr marL="1371600" lvl="3" indent="0">
              <a:buNone/>
            </a:pPr>
            <a:r>
              <a:rPr lang="en-US" sz="2000" dirty="0" smtClean="0"/>
              <a:t>Logic</a:t>
            </a:r>
          </a:p>
          <a:p>
            <a:pPr marL="1371600" lvl="3" indent="0">
              <a:buNone/>
            </a:pPr>
            <a:r>
              <a:rPr lang="en-US" dirty="0" smtClean="0"/>
              <a:t>(I and data</a:t>
            </a:r>
            <a:r>
              <a:rPr lang="en-US" sz="2000" dirty="0" smtClean="0"/>
              <a:t>)</a:t>
            </a:r>
          </a:p>
          <a:p>
            <a:pPr marL="1371600" lvl="3" indent="0">
              <a:buNone/>
            </a:pPr>
            <a:endParaRPr lang="en-US" sz="2000" dirty="0" smtClean="0"/>
          </a:p>
          <a:p>
            <a:pPr marL="1371600" lvl="3" indent="0">
              <a:buNone/>
            </a:pPr>
            <a:r>
              <a:rPr lang="en-US" sz="2000" dirty="0" smtClean="0"/>
              <a:t>Analogic </a:t>
            </a:r>
          </a:p>
          <a:p>
            <a:pPr marL="1371600" lvl="3" indent="0">
              <a:buNone/>
            </a:pPr>
            <a:r>
              <a:rPr lang="en-US" dirty="0" smtClean="0"/>
              <a:t>(I and data and</a:t>
            </a:r>
          </a:p>
          <a:p>
            <a:pPr marL="1371600" lvl="3" indent="0">
              <a:buNone/>
            </a:pPr>
            <a:r>
              <a:rPr lang="en-US" dirty="0" smtClean="0"/>
              <a:t> states of consciousness)</a:t>
            </a:r>
          </a:p>
          <a:p>
            <a:pPr marL="1371600" lvl="3" indent="0">
              <a:buNone/>
            </a:pPr>
            <a:endParaRPr lang="en-US" sz="2000" dirty="0" smtClean="0"/>
          </a:p>
          <a:p>
            <a:pPr marL="1371600" lvl="3" indent="0">
              <a:buNone/>
            </a:pPr>
            <a:r>
              <a:rPr lang="en-US" sz="2000" dirty="0" smtClean="0"/>
              <a:t>Further Mode</a:t>
            </a:r>
          </a:p>
          <a:p>
            <a:pPr marL="1371600" lvl="3" indent="0">
              <a:buNone/>
            </a:pPr>
            <a:r>
              <a:rPr lang="en-US" dirty="0" smtClean="0"/>
              <a:t>(I and data 1 and 2  and</a:t>
            </a:r>
          </a:p>
          <a:p>
            <a:pPr marL="1371600" lvl="3" indent="0">
              <a:buNone/>
            </a:pPr>
            <a:r>
              <a:rPr lang="en-US" dirty="0" smtClean="0"/>
              <a:t> states of consciousness and the field)</a:t>
            </a:r>
            <a:endParaRPr lang="en-US"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
        <p:nvSpPr>
          <p:cNvPr id="11" name="Rettangolo 10"/>
          <p:cNvSpPr/>
          <p:nvPr/>
        </p:nvSpPr>
        <p:spPr>
          <a:xfrm>
            <a:off x="6369482" y="2048239"/>
            <a:ext cx="663879" cy="6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e 4"/>
          <p:cNvSpPr/>
          <p:nvPr/>
        </p:nvSpPr>
        <p:spPr>
          <a:xfrm>
            <a:off x="6350691" y="3151231"/>
            <a:ext cx="663879" cy="6544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ttangolo 8"/>
          <p:cNvSpPr/>
          <p:nvPr/>
        </p:nvSpPr>
        <p:spPr>
          <a:xfrm>
            <a:off x="6344422" y="4584992"/>
            <a:ext cx="663879" cy="6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241548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e 9"/>
          <p:cNvSpPr/>
          <p:nvPr/>
        </p:nvSpPr>
        <p:spPr>
          <a:xfrm>
            <a:off x="7565716" y="4609617"/>
            <a:ext cx="663879" cy="701419"/>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457200" y="463462"/>
            <a:ext cx="8229600" cy="906551"/>
          </a:xfrm>
        </p:spPr>
        <p:txBody>
          <a:bodyPr/>
          <a:lstStyle/>
          <a:p>
            <a:r>
              <a:rPr lang="en-US" sz="40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Integral Transpersonal Thinking</a:t>
            </a:r>
            <a:endParaRPr lang="en-US" sz="4000"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
        <p:nvSpPr>
          <p:cNvPr id="12" name="Rettangolo 11"/>
          <p:cNvSpPr/>
          <p:nvPr/>
        </p:nvSpPr>
        <p:spPr>
          <a:xfrm>
            <a:off x="7565718" y="2214839"/>
            <a:ext cx="663879" cy="6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p:cNvSpPr/>
          <p:nvPr/>
        </p:nvSpPr>
        <p:spPr>
          <a:xfrm>
            <a:off x="7565717" y="3037602"/>
            <a:ext cx="663879" cy="607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Segnaposto contenuto 2"/>
          <p:cNvSpPr>
            <a:spLocks noGrp="1"/>
          </p:cNvSpPr>
          <p:nvPr>
            <p:ph idx="1"/>
          </p:nvPr>
        </p:nvSpPr>
        <p:spPr>
          <a:xfrm>
            <a:off x="457200" y="1663419"/>
            <a:ext cx="8229600" cy="5463891"/>
          </a:xfrm>
        </p:spPr>
        <p:txBody>
          <a:bodyPr>
            <a:normAutofit/>
          </a:bodyPr>
          <a:lstStyle/>
          <a:p>
            <a:pPr marL="1371600" lvl="3" indent="0">
              <a:buNone/>
            </a:pPr>
            <a:endParaRPr lang="it-IT" sz="2000" dirty="0"/>
          </a:p>
          <a:p>
            <a:pPr marL="1371600" lvl="3" indent="0">
              <a:buNone/>
            </a:pPr>
            <a:endParaRPr lang="it-IT" sz="2000" dirty="0" smtClean="0"/>
          </a:p>
          <a:p>
            <a:pPr marL="1371600" lvl="3" indent="0">
              <a:buNone/>
            </a:pPr>
            <a:r>
              <a:rPr lang="en-US" sz="2000" dirty="0" smtClean="0"/>
              <a:t>Data 1: ECE, Explicit Clinical Evidences</a:t>
            </a:r>
          </a:p>
          <a:p>
            <a:pPr marL="1371600" lvl="3" indent="0">
              <a:buNone/>
            </a:pPr>
            <a:endParaRPr lang="en-US" sz="2000" dirty="0" smtClean="0"/>
          </a:p>
          <a:p>
            <a:pPr marL="1371600" lvl="3" indent="0">
              <a:buNone/>
            </a:pPr>
            <a:r>
              <a:rPr lang="en-US" sz="2000" dirty="0" smtClean="0"/>
              <a:t>Data 2 :  IEI, Implicit  Clinical Inherences</a:t>
            </a:r>
          </a:p>
          <a:p>
            <a:pPr marL="1371600" lvl="3" indent="0">
              <a:buNone/>
            </a:pPr>
            <a:endParaRPr lang="en-US" sz="2000" dirty="0" smtClean="0"/>
          </a:p>
          <a:p>
            <a:pPr marL="1371600" lvl="3" indent="0">
              <a:buNone/>
            </a:pPr>
            <a:r>
              <a:rPr lang="en-US" sz="2000" dirty="0" smtClean="0"/>
              <a:t>States of Consciousness </a:t>
            </a:r>
          </a:p>
          <a:p>
            <a:pPr marL="1371600" lvl="3" indent="0">
              <a:buNone/>
            </a:pPr>
            <a:endParaRPr lang="en-US" sz="2000" dirty="0" smtClean="0"/>
          </a:p>
          <a:p>
            <a:pPr marL="1371600" lvl="3" indent="0">
              <a:buNone/>
            </a:pPr>
            <a:r>
              <a:rPr lang="en-US" sz="2000" dirty="0" smtClean="0"/>
              <a:t>The Field: Essence </a:t>
            </a:r>
            <a:endParaRPr lang="en-US" sz="2000" dirty="0"/>
          </a:p>
        </p:txBody>
      </p:sp>
      <p:sp>
        <p:nvSpPr>
          <p:cNvPr id="14" name="Rettangolo 13"/>
          <p:cNvSpPr/>
          <p:nvPr/>
        </p:nvSpPr>
        <p:spPr>
          <a:xfrm>
            <a:off x="7565717" y="3787851"/>
            <a:ext cx="663879" cy="60751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0812069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e 8"/>
          <p:cNvSpPr/>
          <p:nvPr/>
        </p:nvSpPr>
        <p:spPr>
          <a:xfrm>
            <a:off x="2117780" y="3751024"/>
            <a:ext cx="4583645" cy="1998423"/>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242" name="Rectangle 2"/>
          <p:cNvSpPr>
            <a:spLocks noGrp="1" noChangeArrowheads="1"/>
          </p:cNvSpPr>
          <p:nvPr>
            <p:ph type="title"/>
          </p:nvPr>
        </p:nvSpPr>
        <p:spPr>
          <a:xfrm>
            <a:off x="570374" y="596023"/>
            <a:ext cx="8179496" cy="815015"/>
          </a:xfrm>
          <a:noFill/>
          <a:ln w="57150">
            <a:noFill/>
          </a:ln>
          <a:effectLst>
            <a:softEdge rad="127000"/>
          </a:effectLst>
        </p:spPr>
        <p:txBody>
          <a:bodyPr>
            <a:normAutofit fontScale="90000"/>
          </a:bodyPr>
          <a:lstStyle/>
          <a:p>
            <a:pPr>
              <a:lnSpc>
                <a:spcPct val="100000"/>
              </a:lnSpc>
            </a:pPr>
            <a:r>
              <a:rPr lang="it-IT" sz="3200" b="1" dirty="0" smtClean="0">
                <a:latin typeface="Showcard Gothic" pitchFamily="82" charset="0"/>
              </a:rPr>
              <a:t/>
            </a:r>
            <a:br>
              <a:rPr lang="it-IT" sz="3200" b="1" dirty="0" smtClean="0">
                <a:latin typeface="Showcard Gothic" pitchFamily="82" charset="0"/>
              </a:rPr>
            </a:br>
            <a:r>
              <a:rPr lang="en-US" sz="320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Integral Transpersonal Thinking</a:t>
            </a:r>
            <a:r>
              <a:rPr lang="en-US" sz="3600" b="1" dirty="0" smtClean="0">
                <a:latin typeface="Bookman Old Style" charset="0"/>
                <a:ea typeface="Bookman Old Style" charset="0"/>
                <a:cs typeface="Bookman Old Style" charset="0"/>
              </a:rPr>
              <a:t/>
            </a:r>
            <a:br>
              <a:rPr lang="en-US" sz="3600" b="1" dirty="0" smtClean="0">
                <a:latin typeface="Bookman Old Style" charset="0"/>
                <a:ea typeface="Bookman Old Style" charset="0"/>
                <a:cs typeface="Bookman Old Style" charset="0"/>
              </a:rPr>
            </a:br>
            <a:r>
              <a:rPr lang="en-US" sz="2000" b="1" dirty="0" smtClean="0">
                <a:latin typeface="Showcard Gothic" pitchFamily="82" charset="0"/>
              </a:rPr>
              <a:t>Maps</a:t>
            </a:r>
            <a:endParaRPr lang="en-US" sz="2000" b="1" dirty="0" smtClean="0">
              <a:solidFill>
                <a:srgbClr val="000066"/>
              </a:solidFill>
              <a:latin typeface="Showcard Gothic" pitchFamily="82" charset="0"/>
            </a:endParaRPr>
          </a:p>
        </p:txBody>
      </p:sp>
      <p:sp>
        <p:nvSpPr>
          <p:cNvPr id="10243" name="Rectangle 3"/>
          <p:cNvSpPr>
            <a:spLocks noGrp="1" noChangeArrowheads="1"/>
          </p:cNvSpPr>
          <p:nvPr>
            <p:ph idx="1"/>
          </p:nvPr>
        </p:nvSpPr>
        <p:spPr>
          <a:xfrm>
            <a:off x="319853" y="1835475"/>
            <a:ext cx="8548573" cy="4894472"/>
          </a:xfrm>
          <a:noFill/>
          <a:ln w="57150">
            <a:noFill/>
          </a:ln>
          <a:effectLst>
            <a:softEdge rad="127000"/>
          </a:effectLst>
        </p:spPr>
        <p:txBody>
          <a:bodyPr>
            <a:normAutofit/>
          </a:bodyPr>
          <a:lstStyle/>
          <a:p>
            <a:pPr marL="609600" indent="-609600" algn="ctr" eaLnBrk="1" hangingPunct="1">
              <a:buFontTx/>
              <a:buNone/>
            </a:pPr>
            <a:endParaRPr lang="it-IT" sz="2000" b="1" dirty="0" smtClean="0">
              <a:solidFill>
                <a:srgbClr val="000066"/>
              </a:solidFill>
              <a:latin typeface="Tahoma" pitchFamily="34" charset="0"/>
            </a:endParaRPr>
          </a:p>
          <a:p>
            <a:pPr marL="0" indent="0" algn="ctr">
              <a:buNone/>
            </a:pPr>
            <a:endParaRPr lang="en-US" sz="2000" dirty="0" smtClean="0">
              <a:solidFill>
                <a:srgbClr val="002060"/>
              </a:solidFill>
              <a:latin typeface="Bookman Old Style" charset="0"/>
              <a:ea typeface="Bookman Old Style" charset="0"/>
              <a:cs typeface="Bookman Old Style" charset="0"/>
            </a:endParaRPr>
          </a:p>
          <a:p>
            <a:pPr algn="ctr"/>
            <a:r>
              <a:rPr lang="en-US" sz="2000" dirty="0" smtClean="0">
                <a:solidFill>
                  <a:srgbClr val="002060"/>
                </a:solidFill>
                <a:latin typeface="Bookman Old Style" charset="0"/>
                <a:ea typeface="Bookman Old Style" charset="0"/>
                <a:cs typeface="Bookman Old Style" charset="0"/>
              </a:rPr>
              <a:t>Integral Transpersonal  Thinking (ITT) lead with </a:t>
            </a:r>
          </a:p>
          <a:p>
            <a:pPr marL="0" indent="0" algn="ctr">
              <a:buNone/>
            </a:pPr>
            <a:r>
              <a:rPr lang="en-US" sz="2000" dirty="0" smtClean="0">
                <a:solidFill>
                  <a:srgbClr val="002060"/>
                </a:solidFill>
                <a:latin typeface="Bookman Old Style" charset="0"/>
                <a:ea typeface="Bookman Old Style" charset="0"/>
                <a:cs typeface="Bookman Old Style" charset="0"/>
              </a:rPr>
              <a:t>I the world the states of consciousness  and the field</a:t>
            </a:r>
          </a:p>
          <a:p>
            <a:pPr marL="0" indent="0">
              <a:buNone/>
            </a:pPr>
            <a:endParaRPr lang="en-US" sz="2000" dirty="0" smtClean="0">
              <a:solidFill>
                <a:schemeClr val="bg1"/>
              </a:solidFill>
              <a:latin typeface="Bookman Old Style" charset="0"/>
              <a:ea typeface="Bookman Old Style" charset="0"/>
              <a:cs typeface="Bookman Old Style" charset="0"/>
            </a:endParaRPr>
          </a:p>
          <a:p>
            <a:pPr marL="0" indent="0" algn="ctr">
              <a:buNone/>
            </a:pPr>
            <a:endParaRPr lang="en-US" sz="2000" dirty="0" smtClean="0">
              <a:solidFill>
                <a:srgbClr val="002060"/>
              </a:solidFill>
              <a:latin typeface="Bookman Old Style" charset="0"/>
              <a:ea typeface="Bookman Old Style" charset="0"/>
              <a:cs typeface="Bookman Old Style" charset="0"/>
            </a:endParaRPr>
          </a:p>
          <a:p>
            <a:pPr marL="0" indent="0" algn="ctr">
              <a:buNone/>
            </a:pPr>
            <a:endParaRPr lang="en-US" sz="2000" dirty="0" smtClean="0">
              <a:solidFill>
                <a:srgbClr val="002060"/>
              </a:solidFill>
              <a:latin typeface="Bookman Old Style" charset="0"/>
              <a:ea typeface="Bookman Old Style" charset="0"/>
              <a:cs typeface="Bookman Old Style" charset="0"/>
            </a:endParaRPr>
          </a:p>
          <a:p>
            <a:pPr marL="0" indent="0" algn="ctr">
              <a:buNone/>
            </a:pPr>
            <a:endParaRPr lang="en-US" sz="2000" dirty="0" smtClean="0">
              <a:solidFill>
                <a:srgbClr val="002060"/>
              </a:solidFill>
              <a:latin typeface="Bookman Old Style" charset="0"/>
              <a:ea typeface="Bookman Old Style" charset="0"/>
              <a:cs typeface="Bookman Old Style" charset="0"/>
            </a:endParaRPr>
          </a:p>
          <a:p>
            <a:pPr marL="0" indent="0" algn="ctr">
              <a:buNone/>
            </a:pPr>
            <a:endParaRPr lang="en-US" sz="2000" dirty="0" smtClean="0">
              <a:solidFill>
                <a:srgbClr val="002060"/>
              </a:solidFill>
              <a:latin typeface="Bookman Old Style" charset="0"/>
              <a:ea typeface="Bookman Old Style" charset="0"/>
              <a:cs typeface="Bookman Old Style" charset="0"/>
            </a:endParaRPr>
          </a:p>
          <a:p>
            <a:pPr marL="0" indent="0" algn="ctr">
              <a:buNone/>
            </a:pPr>
            <a:endParaRPr lang="en-US" sz="2000" dirty="0" smtClean="0">
              <a:solidFill>
                <a:srgbClr val="002060"/>
              </a:solidFill>
              <a:latin typeface="Bookman Old Style" charset="0"/>
              <a:ea typeface="Bookman Old Style" charset="0"/>
              <a:cs typeface="Bookman Old Style" charset="0"/>
            </a:endParaRPr>
          </a:p>
          <a:p>
            <a:pPr marL="0" indent="0" algn="ctr">
              <a:buNone/>
            </a:pPr>
            <a:endParaRPr lang="en-US" sz="2000" dirty="0" smtClean="0">
              <a:solidFill>
                <a:srgbClr val="002060"/>
              </a:solidFill>
              <a:latin typeface="Bookman Old Style" charset="0"/>
              <a:ea typeface="Bookman Old Style" charset="0"/>
              <a:cs typeface="Bookman Old Style" charset="0"/>
            </a:endParaRPr>
          </a:p>
          <a:p>
            <a:pPr marL="0" indent="0" algn="ctr">
              <a:buNone/>
            </a:pPr>
            <a:r>
              <a:rPr lang="en-US" sz="2000" dirty="0" smtClean="0">
                <a:solidFill>
                  <a:srgbClr val="002060"/>
                </a:solidFill>
                <a:latin typeface="Bookman Old Style" charset="0"/>
                <a:ea typeface="Bookman Old Style" charset="0"/>
                <a:cs typeface="Bookman Old Style" charset="0"/>
              </a:rPr>
              <a:t>The </a:t>
            </a:r>
            <a:r>
              <a:rPr lang="en-US" sz="2000" dirty="0" err="1" smtClean="0">
                <a:solidFill>
                  <a:srgbClr val="002060"/>
                </a:solidFill>
                <a:latin typeface="Bookman Old Style" charset="0"/>
                <a:ea typeface="Bookman Old Style" charset="0"/>
                <a:cs typeface="Bookman Old Style" charset="0"/>
              </a:rPr>
              <a:t>Transe</a:t>
            </a:r>
            <a:endParaRPr lang="en-US" sz="2000" dirty="0" smtClean="0">
              <a:solidFill>
                <a:srgbClr val="002060"/>
              </a:solidFill>
              <a:latin typeface="Bookman Old Style" charset="0"/>
              <a:ea typeface="Bookman Old Style" charset="0"/>
              <a:cs typeface="Bookman Old Style" charset="0"/>
            </a:endParaRPr>
          </a:p>
          <a:p>
            <a:pPr marL="0" indent="0" algn="ctr">
              <a:buNone/>
            </a:pPr>
            <a:endParaRPr lang="it-IT" sz="2000" dirty="0">
              <a:solidFill>
                <a:srgbClr val="002060"/>
              </a:solidFill>
              <a:latin typeface="Bookman Old Style" charset="0"/>
              <a:ea typeface="Bookman Old Style" charset="0"/>
              <a:cs typeface="Bookman Old Style" charset="0"/>
            </a:endParaRPr>
          </a:p>
        </p:txBody>
      </p:sp>
      <p:sp>
        <p:nvSpPr>
          <p:cNvPr id="7" name="Segnaposto piè di pagina 6"/>
          <p:cNvSpPr>
            <a:spLocks noGrp="1"/>
          </p:cNvSpPr>
          <p:nvPr>
            <p:ph type="ftr" sz="quarter" idx="11"/>
          </p:nvPr>
        </p:nvSpPr>
        <p:spPr>
          <a:xfrm>
            <a:off x="1942415" y="6309320"/>
            <a:ext cx="5716488" cy="548680"/>
          </a:xfrm>
        </p:spPr>
        <p:txBody>
          <a:bodyPr/>
          <a:lstStyle/>
          <a:p>
            <a:pPr>
              <a:defRPr/>
            </a:pPr>
            <a:r>
              <a:rPr lang="it-IT" dirty="0" smtClean="0">
                <a:solidFill>
                  <a:srgbClr val="000066"/>
                </a:solidFill>
              </a:rPr>
              <a:t>P. L. Lattuada M. D., PSY.D., </a:t>
            </a:r>
            <a:r>
              <a:rPr lang="it-IT" dirty="0" err="1" smtClean="0">
                <a:solidFill>
                  <a:srgbClr val="000066"/>
                </a:solidFill>
              </a:rPr>
              <a:t>Ph</a:t>
            </a:r>
            <a:r>
              <a:rPr lang="it-IT" dirty="0" smtClean="0">
                <a:solidFill>
                  <a:srgbClr val="000066"/>
                </a:solidFill>
              </a:rPr>
              <a:t>. D.</a:t>
            </a:r>
            <a:endParaRPr lang="it-IT" dirty="0">
              <a:solidFill>
                <a:srgbClr val="000066"/>
              </a:solidFill>
            </a:endParaRPr>
          </a:p>
        </p:txBody>
      </p:sp>
      <p:sp>
        <p:nvSpPr>
          <p:cNvPr id="10" name="CasellaDiTesto 9"/>
          <p:cNvSpPr txBox="1"/>
          <p:nvPr/>
        </p:nvSpPr>
        <p:spPr>
          <a:xfrm>
            <a:off x="4083485" y="5296278"/>
            <a:ext cx="717174" cy="369332"/>
          </a:xfrm>
          <a:prstGeom prst="rect">
            <a:avLst/>
          </a:prstGeom>
          <a:noFill/>
        </p:spPr>
        <p:txBody>
          <a:bodyPr wrap="square" rtlCol="0">
            <a:spAutoFit/>
          </a:bodyPr>
          <a:lstStyle/>
          <a:p>
            <a:r>
              <a:rPr lang="en-US" b="1" dirty="0" smtClean="0">
                <a:solidFill>
                  <a:srgbClr val="002060"/>
                </a:solidFill>
              </a:rPr>
              <a:t>field</a:t>
            </a:r>
            <a:endParaRPr lang="en-US" b="1" dirty="0">
              <a:solidFill>
                <a:srgbClr val="002060"/>
              </a:solidFill>
            </a:endParaRPr>
          </a:p>
        </p:txBody>
      </p:sp>
      <p:sp>
        <p:nvSpPr>
          <p:cNvPr id="14" name="Rettangolo 13"/>
          <p:cNvSpPr/>
          <p:nvPr/>
        </p:nvSpPr>
        <p:spPr>
          <a:xfrm>
            <a:off x="3121339" y="4282711"/>
            <a:ext cx="1113935" cy="981770"/>
          </a:xfrm>
          <a:prstGeom prst="rect">
            <a:avLst/>
          </a:prstGeom>
          <a:solidFill>
            <a:schemeClr val="bg2"/>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p:nvSpPr>
        <p:spPr>
          <a:xfrm>
            <a:off x="3350638" y="4467377"/>
            <a:ext cx="632351" cy="612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bg1"/>
                </a:solidFill>
              </a:rPr>
              <a:t>I</a:t>
            </a:r>
            <a:endParaRPr lang="it-IT" dirty="0">
              <a:solidFill>
                <a:schemeClr val="bg1"/>
              </a:solidFill>
            </a:endParaRPr>
          </a:p>
        </p:txBody>
      </p:sp>
      <p:sp>
        <p:nvSpPr>
          <p:cNvPr id="13" name="Rettangolo 12"/>
          <p:cNvSpPr/>
          <p:nvPr/>
        </p:nvSpPr>
        <p:spPr>
          <a:xfrm>
            <a:off x="4594139" y="4289386"/>
            <a:ext cx="1113935" cy="10271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bg1"/>
                </a:solidFill>
              </a:rPr>
              <a:t>World</a:t>
            </a:r>
          </a:p>
        </p:txBody>
      </p:sp>
    </p:spTree>
    <p:extLst>
      <p:ext uri="{BB962C8B-B14F-4D97-AF65-F5344CB8AC3E}">
        <p14:creationId xmlns:p14="http://schemas.microsoft.com/office/powerpoint/2010/main" val="1986861312"/>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9906"/>
          </a:xfrm>
        </p:spPr>
        <p:txBody>
          <a:bodyPr>
            <a:noAutofit/>
          </a:bodyPr>
          <a:lstStyle/>
          <a:p>
            <a:pPr>
              <a:lnSpc>
                <a:spcPct val="100000"/>
              </a:lnSpc>
            </a:pPr>
            <a:r>
              <a:rPr lang="en-US" sz="2400" dirty="0" smtClean="0"/>
              <a:t>TRANSE </a:t>
            </a:r>
            <a:br>
              <a:rPr lang="en-US" sz="2400" dirty="0" smtClean="0"/>
            </a:br>
            <a:r>
              <a:rPr lang="en-US" sz="2400" dirty="0" smtClean="0"/>
              <a:t>The basic pattern</a:t>
            </a:r>
            <a:endParaRPr lang="en-US" sz="2400" dirty="0"/>
          </a:p>
        </p:txBody>
      </p:sp>
      <p:sp>
        <p:nvSpPr>
          <p:cNvPr id="3" name="Segnaposto contenuto 2"/>
          <p:cNvSpPr>
            <a:spLocks noGrp="1"/>
          </p:cNvSpPr>
          <p:nvPr>
            <p:ph idx="1"/>
          </p:nvPr>
        </p:nvSpPr>
        <p:spPr>
          <a:xfrm>
            <a:off x="457200" y="904544"/>
            <a:ext cx="8380188" cy="5953456"/>
          </a:xfrm>
        </p:spPr>
        <p:txBody>
          <a:bodyPr/>
          <a:lstStyle/>
          <a:p>
            <a:pPr marL="0" indent="0">
              <a:buNone/>
            </a:pPr>
            <a:endParaRPr lang="it-IT" dirty="0" smtClean="0"/>
          </a:p>
          <a:p>
            <a:pPr marL="0" indent="0">
              <a:buNone/>
            </a:pPr>
            <a:endParaRPr lang="it-IT" dirty="0"/>
          </a:p>
          <a:p>
            <a:pPr marL="0" indent="0">
              <a:buNone/>
            </a:pPr>
            <a:r>
              <a:rPr lang="it-IT" dirty="0" smtClean="0"/>
              <a:t>			c</a:t>
            </a:r>
            <a:endParaRPr lang="it-IT" dirty="0"/>
          </a:p>
        </p:txBody>
      </p:sp>
      <p:sp>
        <p:nvSpPr>
          <p:cNvPr id="4" name="Ovale 3"/>
          <p:cNvSpPr/>
          <p:nvPr/>
        </p:nvSpPr>
        <p:spPr>
          <a:xfrm>
            <a:off x="643668" y="1043703"/>
            <a:ext cx="7845791" cy="5688183"/>
          </a:xfrm>
          <a:prstGeom prst="ellipse">
            <a:avLst/>
          </a:prstGeom>
          <a:solidFill>
            <a:srgbClr val="C6D9F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
        <p:nvSpPr>
          <p:cNvPr id="5" name="Ovale 4"/>
          <p:cNvSpPr/>
          <p:nvPr/>
        </p:nvSpPr>
        <p:spPr>
          <a:xfrm>
            <a:off x="1948400" y="1600345"/>
            <a:ext cx="5253724" cy="457489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Ovale 5"/>
          <p:cNvSpPr/>
          <p:nvPr/>
        </p:nvSpPr>
        <p:spPr>
          <a:xfrm>
            <a:off x="2122364" y="2765813"/>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MICROCOSM</a:t>
            </a:r>
          </a:p>
          <a:p>
            <a:pPr algn="ctr"/>
            <a:r>
              <a:rPr lang="it-IT" sz="1400" dirty="0">
                <a:solidFill>
                  <a:srgbClr val="000090"/>
                </a:solidFill>
              </a:rPr>
              <a:t>ORGANISMIC</a:t>
            </a:r>
          </a:p>
          <a:p>
            <a:pPr algn="ctr"/>
            <a:r>
              <a:rPr lang="it-IT" sz="1400" dirty="0" smtClean="0">
                <a:solidFill>
                  <a:srgbClr val="000090"/>
                </a:solidFill>
              </a:rPr>
              <a:t>MATRICES</a:t>
            </a:r>
            <a:endParaRPr lang="it-IT" sz="1400" dirty="0">
              <a:solidFill>
                <a:srgbClr val="000090"/>
              </a:solidFill>
            </a:endParaRPr>
          </a:p>
        </p:txBody>
      </p:sp>
      <p:sp>
        <p:nvSpPr>
          <p:cNvPr id="9" name="CasellaDiTesto 8"/>
          <p:cNvSpPr txBox="1"/>
          <p:nvPr/>
        </p:nvSpPr>
        <p:spPr>
          <a:xfrm>
            <a:off x="3427097" y="1182864"/>
            <a:ext cx="2278933" cy="369332"/>
          </a:xfrm>
          <a:prstGeom prst="rect">
            <a:avLst/>
          </a:prstGeom>
          <a:noFill/>
        </p:spPr>
        <p:txBody>
          <a:bodyPr wrap="square" rtlCol="0">
            <a:spAutoFit/>
          </a:bodyPr>
          <a:lstStyle/>
          <a:p>
            <a:pPr algn="ctr"/>
            <a:r>
              <a:rPr lang="it-IT" dirty="0" smtClean="0"/>
              <a:t>MACROCOSM</a:t>
            </a:r>
            <a:endParaRPr lang="it-IT" dirty="0"/>
          </a:p>
        </p:txBody>
      </p:sp>
      <p:sp>
        <p:nvSpPr>
          <p:cNvPr id="10" name="CasellaDiTesto 9"/>
          <p:cNvSpPr txBox="1"/>
          <p:nvPr/>
        </p:nvSpPr>
        <p:spPr>
          <a:xfrm>
            <a:off x="3427097" y="6175244"/>
            <a:ext cx="2626862" cy="369332"/>
          </a:xfrm>
          <a:prstGeom prst="rect">
            <a:avLst/>
          </a:prstGeom>
          <a:noFill/>
        </p:spPr>
        <p:txBody>
          <a:bodyPr wrap="square" rtlCol="0">
            <a:spAutoFit/>
          </a:bodyPr>
          <a:lstStyle/>
          <a:p>
            <a:pPr algn="ctr"/>
            <a:r>
              <a:rPr lang="it-IT" dirty="0" smtClean="0"/>
              <a:t>ESSENTIAL MATRICE</a:t>
            </a:r>
            <a:endParaRPr lang="it-IT" dirty="0"/>
          </a:p>
        </p:txBody>
      </p:sp>
      <p:sp>
        <p:nvSpPr>
          <p:cNvPr id="11" name="CasellaDiTesto 10"/>
          <p:cNvSpPr txBox="1"/>
          <p:nvPr/>
        </p:nvSpPr>
        <p:spPr>
          <a:xfrm>
            <a:off x="3427097" y="1843876"/>
            <a:ext cx="2122365" cy="369332"/>
          </a:xfrm>
          <a:prstGeom prst="rect">
            <a:avLst/>
          </a:prstGeom>
          <a:noFill/>
        </p:spPr>
        <p:txBody>
          <a:bodyPr wrap="square" rtlCol="0">
            <a:spAutoFit/>
          </a:bodyPr>
          <a:lstStyle/>
          <a:p>
            <a:pPr algn="ctr"/>
            <a:r>
              <a:rPr lang="it-IT" dirty="0" smtClean="0"/>
              <a:t> MESOCOSM</a:t>
            </a:r>
            <a:endParaRPr lang="it-IT" dirty="0"/>
          </a:p>
        </p:txBody>
      </p:sp>
      <p:sp>
        <p:nvSpPr>
          <p:cNvPr id="12" name="CasellaDiTesto 11"/>
          <p:cNvSpPr txBox="1"/>
          <p:nvPr/>
        </p:nvSpPr>
        <p:spPr>
          <a:xfrm>
            <a:off x="3427097" y="5253306"/>
            <a:ext cx="2626862" cy="646331"/>
          </a:xfrm>
          <a:prstGeom prst="rect">
            <a:avLst/>
          </a:prstGeom>
          <a:noFill/>
        </p:spPr>
        <p:txBody>
          <a:bodyPr wrap="square" rtlCol="0">
            <a:spAutoFit/>
          </a:bodyPr>
          <a:lstStyle/>
          <a:p>
            <a:pPr algn="ctr"/>
            <a:r>
              <a:rPr lang="it-IT" dirty="0"/>
              <a:t>ARCHETYPAL</a:t>
            </a:r>
          </a:p>
          <a:p>
            <a:pPr algn="ctr"/>
            <a:r>
              <a:rPr lang="it-IT" dirty="0" smtClean="0"/>
              <a:t>MATRICES</a:t>
            </a:r>
            <a:endParaRPr lang="it-IT" dirty="0"/>
          </a:p>
        </p:txBody>
      </p:sp>
      <p:sp>
        <p:nvSpPr>
          <p:cNvPr id="15" name="Ovale 14"/>
          <p:cNvSpPr/>
          <p:nvPr/>
        </p:nvSpPr>
        <p:spPr>
          <a:xfrm>
            <a:off x="4699120" y="2765813"/>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MICROCOSM</a:t>
            </a:r>
          </a:p>
          <a:p>
            <a:pPr algn="ctr"/>
            <a:r>
              <a:rPr lang="it-IT" sz="1400" dirty="0">
                <a:solidFill>
                  <a:srgbClr val="000090"/>
                </a:solidFill>
              </a:rPr>
              <a:t>ORGANISMIC</a:t>
            </a:r>
          </a:p>
          <a:p>
            <a:pPr algn="ctr"/>
            <a:r>
              <a:rPr lang="it-IT" sz="1400" dirty="0" smtClean="0">
                <a:solidFill>
                  <a:srgbClr val="000090"/>
                </a:solidFill>
              </a:rPr>
              <a:t>MATRICES</a:t>
            </a:r>
            <a:endParaRPr lang="it-IT" sz="1400" dirty="0">
              <a:solidFill>
                <a:srgbClr val="000090"/>
              </a:solidFill>
            </a:endParaRPr>
          </a:p>
        </p:txBody>
      </p:sp>
      <p:sp>
        <p:nvSpPr>
          <p:cNvPr id="7" name="Segnaposto piè di pagina 6"/>
          <p:cNvSpPr>
            <a:spLocks noGrp="1"/>
          </p:cNvSpPr>
          <p:nvPr>
            <p:ph type="ftr" sz="quarter" idx="11"/>
          </p:nvPr>
        </p:nvSpPr>
        <p:spPr/>
        <p:txBody>
          <a:bodyPr/>
          <a:lstStyle/>
          <a:p>
            <a:r>
              <a:rPr lang="en-US" smtClean="0"/>
              <a:t>P. L. Lattuada M. D., PSY.D., Ph. D.</a:t>
            </a:r>
            <a:endParaRPr lang="en-US"/>
          </a:p>
        </p:txBody>
      </p:sp>
    </p:spTree>
    <p:extLst>
      <p:ext uri="{BB962C8B-B14F-4D97-AF65-F5344CB8AC3E}">
        <p14:creationId xmlns:p14="http://schemas.microsoft.com/office/powerpoint/2010/main" val="19548435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9906"/>
          </a:xfrm>
        </p:spPr>
        <p:txBody>
          <a:bodyPr>
            <a:noAutofit/>
          </a:bodyPr>
          <a:lstStyle/>
          <a:p>
            <a:pPr>
              <a:lnSpc>
                <a:spcPct val="100000"/>
              </a:lnSpc>
            </a:pPr>
            <a:r>
              <a:rPr lang="en-US" sz="2400" dirty="0" smtClean="0"/>
              <a:t>TRANSE </a:t>
            </a:r>
            <a:br>
              <a:rPr lang="en-US" sz="2400" dirty="0" smtClean="0"/>
            </a:br>
            <a:r>
              <a:rPr lang="en-US" sz="2400" dirty="0" smtClean="0"/>
              <a:t>a participatory interconnected dialogue</a:t>
            </a:r>
            <a:endParaRPr lang="en-US" sz="2400" dirty="0"/>
          </a:p>
        </p:txBody>
      </p:sp>
      <p:sp>
        <p:nvSpPr>
          <p:cNvPr id="3" name="Segnaposto contenuto 2"/>
          <p:cNvSpPr>
            <a:spLocks noGrp="1"/>
          </p:cNvSpPr>
          <p:nvPr>
            <p:ph idx="1"/>
          </p:nvPr>
        </p:nvSpPr>
        <p:spPr>
          <a:xfrm>
            <a:off x="457200" y="904544"/>
            <a:ext cx="8380188" cy="5953456"/>
          </a:xfrm>
        </p:spPr>
        <p:txBody>
          <a:bodyPr/>
          <a:lstStyle/>
          <a:p>
            <a:pPr marL="0" indent="0">
              <a:buNone/>
            </a:pPr>
            <a:endParaRPr lang="it-IT" dirty="0" smtClean="0"/>
          </a:p>
          <a:p>
            <a:pPr marL="0" indent="0">
              <a:buNone/>
            </a:pPr>
            <a:endParaRPr lang="it-IT" dirty="0"/>
          </a:p>
          <a:p>
            <a:pPr marL="0" indent="0">
              <a:buNone/>
            </a:pPr>
            <a:r>
              <a:rPr lang="it-IT" dirty="0" smtClean="0"/>
              <a:t>			c</a:t>
            </a:r>
            <a:endParaRPr lang="it-IT" dirty="0"/>
          </a:p>
        </p:txBody>
      </p:sp>
      <p:sp>
        <p:nvSpPr>
          <p:cNvPr id="5" name="Ovale 4"/>
          <p:cNvSpPr/>
          <p:nvPr/>
        </p:nvSpPr>
        <p:spPr>
          <a:xfrm>
            <a:off x="1948400" y="1600345"/>
            <a:ext cx="5253724" cy="457489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Ovale 5"/>
          <p:cNvSpPr/>
          <p:nvPr/>
        </p:nvSpPr>
        <p:spPr>
          <a:xfrm>
            <a:off x="2196116" y="2765812"/>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Holon</a:t>
            </a:r>
            <a:endParaRPr lang="it-IT" sz="1400" dirty="0">
              <a:solidFill>
                <a:srgbClr val="000090"/>
              </a:solidFill>
            </a:endParaRPr>
          </a:p>
        </p:txBody>
      </p:sp>
      <p:sp>
        <p:nvSpPr>
          <p:cNvPr id="15" name="Ovale 14"/>
          <p:cNvSpPr/>
          <p:nvPr/>
        </p:nvSpPr>
        <p:spPr>
          <a:xfrm>
            <a:off x="4699120" y="2765813"/>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Holon</a:t>
            </a:r>
            <a:endParaRPr lang="it-IT" sz="1400" dirty="0">
              <a:solidFill>
                <a:srgbClr val="000090"/>
              </a:solidFill>
            </a:endParaRPr>
          </a:p>
        </p:txBody>
      </p:sp>
      <p:sp>
        <p:nvSpPr>
          <p:cNvPr id="7" name="Segnaposto piè di pagina 6"/>
          <p:cNvSpPr>
            <a:spLocks noGrp="1"/>
          </p:cNvSpPr>
          <p:nvPr>
            <p:ph type="ftr" sz="quarter" idx="11"/>
          </p:nvPr>
        </p:nvSpPr>
        <p:spPr/>
        <p:txBody>
          <a:bodyPr/>
          <a:lstStyle/>
          <a:p>
            <a:r>
              <a:rPr lang="en-US" smtClean="0"/>
              <a:t>P. L. Lattuada M. D., PSY.D., Ph. D.</a:t>
            </a:r>
            <a:endParaRPr lang="en-US"/>
          </a:p>
        </p:txBody>
      </p:sp>
      <p:sp>
        <p:nvSpPr>
          <p:cNvPr id="8" name="CasellaDiTesto 7"/>
          <p:cNvSpPr txBox="1"/>
          <p:nvPr/>
        </p:nvSpPr>
        <p:spPr>
          <a:xfrm>
            <a:off x="3507140" y="5289452"/>
            <a:ext cx="2148072" cy="369332"/>
          </a:xfrm>
          <a:prstGeom prst="rect">
            <a:avLst/>
          </a:prstGeom>
          <a:noFill/>
        </p:spPr>
        <p:txBody>
          <a:bodyPr wrap="square" rtlCol="0">
            <a:spAutoFit/>
          </a:bodyPr>
          <a:lstStyle/>
          <a:p>
            <a:pPr algn="ctr"/>
            <a:r>
              <a:rPr lang="it-IT" b="1" dirty="0" smtClean="0">
                <a:solidFill>
                  <a:schemeClr val="bg1"/>
                </a:solidFill>
              </a:rPr>
              <a:t>Holon</a:t>
            </a:r>
            <a:endParaRPr lang="it-IT" b="1" dirty="0">
              <a:solidFill>
                <a:schemeClr val="bg1"/>
              </a:solidFill>
            </a:endParaRPr>
          </a:p>
        </p:txBody>
      </p:sp>
    </p:spTree>
    <p:extLst>
      <p:ext uri="{BB962C8B-B14F-4D97-AF65-F5344CB8AC3E}">
        <p14:creationId xmlns:p14="http://schemas.microsoft.com/office/powerpoint/2010/main" val="7037504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9906"/>
          </a:xfrm>
        </p:spPr>
        <p:txBody>
          <a:bodyPr>
            <a:noAutofit/>
          </a:bodyPr>
          <a:lstStyle/>
          <a:p>
            <a:pPr>
              <a:lnSpc>
                <a:spcPct val="100000"/>
              </a:lnSpc>
            </a:pPr>
            <a:r>
              <a:rPr lang="en-US" sz="2400" dirty="0" smtClean="0"/>
              <a:t>TRANSE </a:t>
            </a:r>
            <a:br>
              <a:rPr lang="en-US" sz="2400" dirty="0" smtClean="0"/>
            </a:br>
            <a:r>
              <a:rPr lang="en-US" sz="2400" dirty="0" smtClean="0"/>
              <a:t>a participatory interconnected dialogue</a:t>
            </a:r>
            <a:endParaRPr lang="en-US" sz="2400" dirty="0"/>
          </a:p>
        </p:txBody>
      </p:sp>
      <p:sp>
        <p:nvSpPr>
          <p:cNvPr id="3" name="Segnaposto contenuto 2"/>
          <p:cNvSpPr>
            <a:spLocks noGrp="1"/>
          </p:cNvSpPr>
          <p:nvPr>
            <p:ph idx="1"/>
          </p:nvPr>
        </p:nvSpPr>
        <p:spPr>
          <a:xfrm>
            <a:off x="457200" y="904544"/>
            <a:ext cx="8380188" cy="5953456"/>
          </a:xfrm>
        </p:spPr>
        <p:txBody>
          <a:bodyPr/>
          <a:lstStyle/>
          <a:p>
            <a:pPr marL="0" indent="0">
              <a:buNone/>
            </a:pPr>
            <a:endParaRPr lang="it-IT" dirty="0" smtClean="0"/>
          </a:p>
          <a:p>
            <a:pPr marL="0" indent="0">
              <a:buNone/>
            </a:pPr>
            <a:endParaRPr lang="it-IT" dirty="0"/>
          </a:p>
          <a:p>
            <a:pPr marL="0" indent="0">
              <a:buNone/>
            </a:pPr>
            <a:r>
              <a:rPr lang="it-IT" dirty="0" smtClean="0"/>
              <a:t>			c</a:t>
            </a:r>
            <a:endParaRPr lang="it-IT" dirty="0"/>
          </a:p>
        </p:txBody>
      </p:sp>
      <p:sp>
        <p:nvSpPr>
          <p:cNvPr id="5" name="Ovale 4"/>
          <p:cNvSpPr/>
          <p:nvPr/>
        </p:nvSpPr>
        <p:spPr>
          <a:xfrm>
            <a:off x="1948400" y="1600345"/>
            <a:ext cx="5253724" cy="457489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Ovale 5"/>
          <p:cNvSpPr/>
          <p:nvPr/>
        </p:nvSpPr>
        <p:spPr>
          <a:xfrm>
            <a:off x="2196116" y="2765812"/>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Part</a:t>
            </a:r>
            <a:endParaRPr lang="it-IT" sz="1400" dirty="0">
              <a:solidFill>
                <a:srgbClr val="000090"/>
              </a:solidFill>
            </a:endParaRPr>
          </a:p>
        </p:txBody>
      </p:sp>
      <p:sp>
        <p:nvSpPr>
          <p:cNvPr id="15" name="Ovale 14"/>
          <p:cNvSpPr/>
          <p:nvPr/>
        </p:nvSpPr>
        <p:spPr>
          <a:xfrm>
            <a:off x="4699120" y="2765813"/>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Whole</a:t>
            </a:r>
            <a:endParaRPr lang="it-IT" sz="1400" dirty="0">
              <a:solidFill>
                <a:srgbClr val="000090"/>
              </a:solidFill>
            </a:endParaRPr>
          </a:p>
        </p:txBody>
      </p:sp>
      <p:sp>
        <p:nvSpPr>
          <p:cNvPr id="7" name="Segnaposto piè di pagina 6"/>
          <p:cNvSpPr>
            <a:spLocks noGrp="1"/>
          </p:cNvSpPr>
          <p:nvPr>
            <p:ph type="ftr" sz="quarter" idx="11"/>
          </p:nvPr>
        </p:nvSpPr>
        <p:spPr/>
        <p:txBody>
          <a:bodyPr/>
          <a:lstStyle/>
          <a:p>
            <a:r>
              <a:rPr lang="en-US" smtClean="0"/>
              <a:t>P. L. Lattuada M. D., PSY.D., Ph. D.</a:t>
            </a:r>
            <a:endParaRPr lang="en-US"/>
          </a:p>
        </p:txBody>
      </p:sp>
      <p:sp>
        <p:nvSpPr>
          <p:cNvPr id="8" name="CasellaDiTesto 7"/>
          <p:cNvSpPr txBox="1"/>
          <p:nvPr/>
        </p:nvSpPr>
        <p:spPr>
          <a:xfrm>
            <a:off x="3507140" y="5289452"/>
            <a:ext cx="2148072" cy="369332"/>
          </a:xfrm>
          <a:prstGeom prst="rect">
            <a:avLst/>
          </a:prstGeom>
          <a:noFill/>
        </p:spPr>
        <p:txBody>
          <a:bodyPr wrap="square" rtlCol="0">
            <a:spAutoFit/>
          </a:bodyPr>
          <a:lstStyle/>
          <a:p>
            <a:pPr algn="ctr"/>
            <a:r>
              <a:rPr lang="it-IT" b="1" dirty="0" smtClean="0">
                <a:solidFill>
                  <a:schemeClr val="bg1"/>
                </a:solidFill>
              </a:rPr>
              <a:t>Part-Whole</a:t>
            </a:r>
            <a:endParaRPr lang="it-IT" b="1" dirty="0">
              <a:solidFill>
                <a:schemeClr val="bg1"/>
              </a:solidFill>
            </a:endParaRPr>
          </a:p>
        </p:txBody>
      </p:sp>
    </p:spTree>
    <p:extLst>
      <p:ext uri="{BB962C8B-B14F-4D97-AF65-F5344CB8AC3E}">
        <p14:creationId xmlns:p14="http://schemas.microsoft.com/office/powerpoint/2010/main" val="17407640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9906"/>
          </a:xfrm>
        </p:spPr>
        <p:txBody>
          <a:bodyPr>
            <a:noAutofit/>
          </a:bodyPr>
          <a:lstStyle/>
          <a:p>
            <a:pPr>
              <a:lnSpc>
                <a:spcPct val="100000"/>
              </a:lnSpc>
            </a:pPr>
            <a:r>
              <a:rPr lang="en-US" sz="2400" dirty="0" smtClean="0"/>
              <a:t>TRANSE </a:t>
            </a:r>
            <a:br>
              <a:rPr lang="en-US" sz="2400" dirty="0" smtClean="0"/>
            </a:br>
            <a:r>
              <a:rPr lang="en-US" sz="2400" dirty="0" smtClean="0"/>
              <a:t>a ternary participatory interconnected dialogue</a:t>
            </a:r>
            <a:endParaRPr lang="en-US" sz="2400" dirty="0"/>
          </a:p>
        </p:txBody>
      </p:sp>
      <p:sp>
        <p:nvSpPr>
          <p:cNvPr id="3" name="Segnaposto contenuto 2"/>
          <p:cNvSpPr>
            <a:spLocks noGrp="1"/>
          </p:cNvSpPr>
          <p:nvPr>
            <p:ph idx="1"/>
          </p:nvPr>
        </p:nvSpPr>
        <p:spPr>
          <a:xfrm>
            <a:off x="457200" y="904544"/>
            <a:ext cx="8380188" cy="5953456"/>
          </a:xfrm>
        </p:spPr>
        <p:txBody>
          <a:bodyPr/>
          <a:lstStyle/>
          <a:p>
            <a:pPr marL="0" indent="0">
              <a:buNone/>
            </a:pPr>
            <a:endParaRPr lang="it-IT" dirty="0" smtClean="0"/>
          </a:p>
          <a:p>
            <a:pPr marL="0" indent="0">
              <a:buNone/>
            </a:pPr>
            <a:endParaRPr lang="it-IT" dirty="0"/>
          </a:p>
          <a:p>
            <a:pPr marL="0" indent="0">
              <a:buNone/>
            </a:pPr>
            <a:r>
              <a:rPr lang="it-IT" dirty="0" smtClean="0"/>
              <a:t>			c</a:t>
            </a:r>
            <a:endParaRPr lang="it-IT" dirty="0"/>
          </a:p>
        </p:txBody>
      </p:sp>
      <p:sp>
        <p:nvSpPr>
          <p:cNvPr id="5" name="Ovale 4"/>
          <p:cNvSpPr/>
          <p:nvPr/>
        </p:nvSpPr>
        <p:spPr>
          <a:xfrm>
            <a:off x="1948400" y="1600345"/>
            <a:ext cx="5253724" cy="457489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Ovale 5"/>
          <p:cNvSpPr/>
          <p:nvPr/>
        </p:nvSpPr>
        <p:spPr>
          <a:xfrm>
            <a:off x="2196116" y="2765812"/>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Inner world</a:t>
            </a:r>
            <a:endParaRPr lang="it-IT" sz="1400" dirty="0">
              <a:solidFill>
                <a:srgbClr val="000090"/>
              </a:solidFill>
            </a:endParaRPr>
          </a:p>
        </p:txBody>
      </p:sp>
      <p:sp>
        <p:nvSpPr>
          <p:cNvPr id="15" name="Ovale 14"/>
          <p:cNvSpPr/>
          <p:nvPr/>
        </p:nvSpPr>
        <p:spPr>
          <a:xfrm>
            <a:off x="4699120" y="2765813"/>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Outer World</a:t>
            </a:r>
            <a:endParaRPr lang="it-IT" sz="1400" dirty="0">
              <a:solidFill>
                <a:srgbClr val="000090"/>
              </a:solidFill>
            </a:endParaRPr>
          </a:p>
        </p:txBody>
      </p:sp>
      <p:sp>
        <p:nvSpPr>
          <p:cNvPr id="7" name="Segnaposto piè di pagina 6"/>
          <p:cNvSpPr>
            <a:spLocks noGrp="1"/>
          </p:cNvSpPr>
          <p:nvPr>
            <p:ph type="ftr" sz="quarter" idx="11"/>
          </p:nvPr>
        </p:nvSpPr>
        <p:spPr/>
        <p:txBody>
          <a:bodyPr/>
          <a:lstStyle/>
          <a:p>
            <a:r>
              <a:rPr lang="en-US" smtClean="0"/>
              <a:t>P. L. Lattuada M. D., PSY.D., Ph. D.</a:t>
            </a:r>
            <a:endParaRPr lang="en-US"/>
          </a:p>
        </p:txBody>
      </p:sp>
      <p:sp>
        <p:nvSpPr>
          <p:cNvPr id="8" name="CasellaDiTesto 7"/>
          <p:cNvSpPr txBox="1"/>
          <p:nvPr/>
        </p:nvSpPr>
        <p:spPr>
          <a:xfrm>
            <a:off x="3507140" y="5289452"/>
            <a:ext cx="2148072" cy="646331"/>
          </a:xfrm>
          <a:prstGeom prst="rect">
            <a:avLst/>
          </a:prstGeom>
          <a:noFill/>
        </p:spPr>
        <p:txBody>
          <a:bodyPr wrap="square" rtlCol="0">
            <a:spAutoFit/>
          </a:bodyPr>
          <a:lstStyle/>
          <a:p>
            <a:pPr algn="ctr"/>
            <a:r>
              <a:rPr lang="it-IT" b="1" dirty="0">
                <a:solidFill>
                  <a:schemeClr val="bg1"/>
                </a:solidFill>
              </a:rPr>
              <a:t>I</a:t>
            </a:r>
            <a:r>
              <a:rPr lang="it-IT" b="1" dirty="0" smtClean="0">
                <a:solidFill>
                  <a:schemeClr val="bg1"/>
                </a:solidFill>
              </a:rPr>
              <a:t>nner – Outer world</a:t>
            </a:r>
            <a:endParaRPr lang="it-IT" b="1" dirty="0">
              <a:solidFill>
                <a:schemeClr val="bg1"/>
              </a:solidFill>
            </a:endParaRPr>
          </a:p>
        </p:txBody>
      </p:sp>
    </p:spTree>
    <p:extLst>
      <p:ext uri="{BB962C8B-B14F-4D97-AF65-F5344CB8AC3E}">
        <p14:creationId xmlns:p14="http://schemas.microsoft.com/office/powerpoint/2010/main" val="18519846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9906"/>
          </a:xfrm>
        </p:spPr>
        <p:txBody>
          <a:bodyPr>
            <a:noAutofit/>
          </a:bodyPr>
          <a:lstStyle/>
          <a:p>
            <a:pPr>
              <a:lnSpc>
                <a:spcPct val="100000"/>
              </a:lnSpc>
            </a:pPr>
            <a:r>
              <a:rPr lang="en-US" sz="2400" dirty="0" smtClean="0"/>
              <a:t>TRANSE </a:t>
            </a:r>
            <a:br>
              <a:rPr lang="en-US" sz="2400" dirty="0" smtClean="0"/>
            </a:br>
            <a:r>
              <a:rPr lang="en-US" sz="2400" dirty="0" smtClean="0"/>
              <a:t>a participatory interconnected dialogue</a:t>
            </a:r>
            <a:endParaRPr lang="en-US" sz="2400" dirty="0"/>
          </a:p>
        </p:txBody>
      </p:sp>
      <p:sp>
        <p:nvSpPr>
          <p:cNvPr id="3" name="Segnaposto contenuto 2"/>
          <p:cNvSpPr>
            <a:spLocks noGrp="1"/>
          </p:cNvSpPr>
          <p:nvPr>
            <p:ph idx="1"/>
          </p:nvPr>
        </p:nvSpPr>
        <p:spPr>
          <a:xfrm>
            <a:off x="457200" y="904544"/>
            <a:ext cx="8380188" cy="5953456"/>
          </a:xfrm>
        </p:spPr>
        <p:txBody>
          <a:bodyPr/>
          <a:lstStyle/>
          <a:p>
            <a:pPr marL="0" indent="0">
              <a:buNone/>
            </a:pPr>
            <a:endParaRPr lang="it-IT" dirty="0" smtClean="0"/>
          </a:p>
          <a:p>
            <a:pPr marL="0" indent="0">
              <a:buNone/>
            </a:pPr>
            <a:endParaRPr lang="it-IT" dirty="0"/>
          </a:p>
          <a:p>
            <a:pPr marL="0" indent="0">
              <a:buNone/>
            </a:pPr>
            <a:r>
              <a:rPr lang="it-IT" dirty="0" smtClean="0"/>
              <a:t>			c</a:t>
            </a:r>
            <a:endParaRPr lang="it-IT" dirty="0"/>
          </a:p>
        </p:txBody>
      </p:sp>
      <p:sp>
        <p:nvSpPr>
          <p:cNvPr id="5" name="Ovale 4"/>
          <p:cNvSpPr/>
          <p:nvPr/>
        </p:nvSpPr>
        <p:spPr>
          <a:xfrm>
            <a:off x="1948400" y="1600345"/>
            <a:ext cx="5253724" cy="457489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Ovale 5"/>
          <p:cNvSpPr/>
          <p:nvPr/>
        </p:nvSpPr>
        <p:spPr>
          <a:xfrm>
            <a:off x="2196116" y="2765812"/>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err="1" smtClean="0">
                <a:solidFill>
                  <a:srgbClr val="000090"/>
                </a:solidFill>
              </a:rPr>
              <a:t>Organismic</a:t>
            </a:r>
            <a:r>
              <a:rPr lang="it-IT" sz="1400" dirty="0" smtClean="0">
                <a:solidFill>
                  <a:srgbClr val="000090"/>
                </a:solidFill>
              </a:rPr>
              <a:t> Self</a:t>
            </a:r>
          </a:p>
          <a:p>
            <a:pPr algn="ctr"/>
            <a:r>
              <a:rPr lang="it-IT" sz="1400" dirty="0" smtClean="0">
                <a:solidFill>
                  <a:srgbClr val="000090"/>
                </a:solidFill>
              </a:rPr>
              <a:t>Personal </a:t>
            </a:r>
            <a:r>
              <a:rPr lang="it-IT" sz="1400" dirty="0" err="1" smtClean="0">
                <a:solidFill>
                  <a:srgbClr val="000090"/>
                </a:solidFill>
              </a:rPr>
              <a:t>Psyché</a:t>
            </a:r>
            <a:endParaRPr lang="it-IT" sz="1400" dirty="0">
              <a:solidFill>
                <a:srgbClr val="000090"/>
              </a:solidFill>
            </a:endParaRPr>
          </a:p>
        </p:txBody>
      </p:sp>
      <p:sp>
        <p:nvSpPr>
          <p:cNvPr id="15" name="Ovale 14"/>
          <p:cNvSpPr/>
          <p:nvPr/>
        </p:nvSpPr>
        <p:spPr>
          <a:xfrm>
            <a:off x="4699120" y="2765813"/>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 SELF </a:t>
            </a:r>
            <a:r>
              <a:rPr lang="it-IT" sz="1400" dirty="0" err="1" smtClean="0">
                <a:solidFill>
                  <a:srgbClr val="000090"/>
                </a:solidFill>
              </a:rPr>
              <a:t>Transpersonal</a:t>
            </a:r>
            <a:r>
              <a:rPr lang="it-IT" sz="1400" dirty="0" smtClean="0">
                <a:solidFill>
                  <a:srgbClr val="000090"/>
                </a:solidFill>
              </a:rPr>
              <a:t> </a:t>
            </a:r>
            <a:r>
              <a:rPr lang="it-IT" sz="1400" dirty="0" err="1" smtClean="0">
                <a:solidFill>
                  <a:srgbClr val="000090"/>
                </a:solidFill>
              </a:rPr>
              <a:t>Psyché</a:t>
            </a:r>
            <a:endParaRPr lang="it-IT" sz="1400" dirty="0">
              <a:solidFill>
                <a:srgbClr val="000090"/>
              </a:solidFill>
            </a:endParaRPr>
          </a:p>
        </p:txBody>
      </p:sp>
      <p:sp>
        <p:nvSpPr>
          <p:cNvPr id="7" name="Segnaposto piè di pagina 6"/>
          <p:cNvSpPr>
            <a:spLocks noGrp="1"/>
          </p:cNvSpPr>
          <p:nvPr>
            <p:ph type="ftr" sz="quarter" idx="11"/>
          </p:nvPr>
        </p:nvSpPr>
        <p:spPr/>
        <p:txBody>
          <a:bodyPr/>
          <a:lstStyle/>
          <a:p>
            <a:r>
              <a:rPr lang="en-US" smtClean="0"/>
              <a:t>P. L. Lattuada M. D., PSY.D., Ph. D.</a:t>
            </a:r>
            <a:endParaRPr lang="en-US"/>
          </a:p>
        </p:txBody>
      </p:sp>
      <p:sp>
        <p:nvSpPr>
          <p:cNvPr id="8" name="CasellaDiTesto 7"/>
          <p:cNvSpPr txBox="1"/>
          <p:nvPr/>
        </p:nvSpPr>
        <p:spPr>
          <a:xfrm>
            <a:off x="3507140" y="5289452"/>
            <a:ext cx="2148072" cy="923330"/>
          </a:xfrm>
          <a:prstGeom prst="rect">
            <a:avLst/>
          </a:prstGeom>
          <a:noFill/>
        </p:spPr>
        <p:txBody>
          <a:bodyPr wrap="square" rtlCol="0">
            <a:spAutoFit/>
          </a:bodyPr>
          <a:lstStyle/>
          <a:p>
            <a:pPr algn="ctr"/>
            <a:r>
              <a:rPr lang="it-IT" b="1" dirty="0" smtClean="0">
                <a:solidFill>
                  <a:schemeClr val="bg1"/>
                </a:solidFill>
              </a:rPr>
              <a:t>Self-SELF</a:t>
            </a:r>
          </a:p>
          <a:p>
            <a:pPr algn="ctr"/>
            <a:r>
              <a:rPr lang="it-IT" b="1" dirty="0" smtClean="0">
                <a:solidFill>
                  <a:schemeClr val="bg1"/>
                </a:solidFill>
              </a:rPr>
              <a:t>PP-TP </a:t>
            </a:r>
          </a:p>
          <a:p>
            <a:pPr algn="ctr"/>
            <a:r>
              <a:rPr lang="it-IT" b="1" dirty="0" err="1" smtClean="0">
                <a:solidFill>
                  <a:schemeClr val="bg1"/>
                </a:solidFill>
              </a:rPr>
              <a:t>Psyché</a:t>
            </a:r>
            <a:endParaRPr lang="it-IT" b="1" dirty="0">
              <a:solidFill>
                <a:schemeClr val="bg1"/>
              </a:solidFill>
            </a:endParaRPr>
          </a:p>
        </p:txBody>
      </p:sp>
    </p:spTree>
    <p:extLst>
      <p:ext uri="{BB962C8B-B14F-4D97-AF65-F5344CB8AC3E}">
        <p14:creationId xmlns:p14="http://schemas.microsoft.com/office/powerpoint/2010/main" val="6772261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9906"/>
          </a:xfrm>
        </p:spPr>
        <p:txBody>
          <a:bodyPr>
            <a:noAutofit/>
          </a:bodyPr>
          <a:lstStyle/>
          <a:p>
            <a:pPr>
              <a:lnSpc>
                <a:spcPct val="100000"/>
              </a:lnSpc>
            </a:pPr>
            <a:r>
              <a:rPr lang="en-US" sz="2400" dirty="0" smtClean="0"/>
              <a:t>TRANSE </a:t>
            </a:r>
            <a:br>
              <a:rPr lang="en-US" sz="2400" dirty="0" smtClean="0"/>
            </a:br>
            <a:r>
              <a:rPr lang="en-US" sz="2400" dirty="0" smtClean="0"/>
              <a:t>a participatory interconnected dialogue</a:t>
            </a:r>
            <a:endParaRPr lang="en-US" sz="2400" dirty="0"/>
          </a:p>
        </p:txBody>
      </p:sp>
      <p:sp>
        <p:nvSpPr>
          <p:cNvPr id="3" name="Segnaposto contenuto 2"/>
          <p:cNvSpPr>
            <a:spLocks noGrp="1"/>
          </p:cNvSpPr>
          <p:nvPr>
            <p:ph idx="1"/>
          </p:nvPr>
        </p:nvSpPr>
        <p:spPr>
          <a:xfrm>
            <a:off x="457200" y="904544"/>
            <a:ext cx="8380188" cy="5953456"/>
          </a:xfrm>
        </p:spPr>
        <p:txBody>
          <a:bodyPr/>
          <a:lstStyle/>
          <a:p>
            <a:pPr marL="0" indent="0">
              <a:buNone/>
            </a:pPr>
            <a:endParaRPr lang="it-IT" dirty="0" smtClean="0"/>
          </a:p>
          <a:p>
            <a:pPr marL="0" indent="0">
              <a:buNone/>
            </a:pPr>
            <a:endParaRPr lang="it-IT" dirty="0"/>
          </a:p>
          <a:p>
            <a:pPr marL="0" indent="0">
              <a:buNone/>
            </a:pPr>
            <a:r>
              <a:rPr lang="it-IT" dirty="0" smtClean="0"/>
              <a:t>			c</a:t>
            </a:r>
            <a:endParaRPr lang="it-IT" dirty="0"/>
          </a:p>
        </p:txBody>
      </p:sp>
      <p:sp>
        <p:nvSpPr>
          <p:cNvPr id="5" name="Ovale 4"/>
          <p:cNvSpPr/>
          <p:nvPr/>
        </p:nvSpPr>
        <p:spPr>
          <a:xfrm>
            <a:off x="1948400" y="1600345"/>
            <a:ext cx="5253724" cy="457489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Ovale 5"/>
          <p:cNvSpPr/>
          <p:nvPr/>
        </p:nvSpPr>
        <p:spPr>
          <a:xfrm>
            <a:off x="2196116" y="2765812"/>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err="1" smtClean="0">
                <a:solidFill>
                  <a:srgbClr val="000090"/>
                </a:solidFill>
              </a:rPr>
              <a:t>I’m</a:t>
            </a:r>
            <a:r>
              <a:rPr lang="it-IT" sz="1400" dirty="0" smtClean="0">
                <a:solidFill>
                  <a:srgbClr val="000090"/>
                </a:solidFill>
              </a:rPr>
              <a:t> me</a:t>
            </a:r>
            <a:endParaRPr lang="it-IT" sz="1400" dirty="0">
              <a:solidFill>
                <a:srgbClr val="000090"/>
              </a:solidFill>
            </a:endParaRPr>
          </a:p>
        </p:txBody>
      </p:sp>
      <p:sp>
        <p:nvSpPr>
          <p:cNvPr id="15" name="Ovale 14"/>
          <p:cNvSpPr/>
          <p:nvPr/>
        </p:nvSpPr>
        <p:spPr>
          <a:xfrm>
            <a:off x="4699120" y="2765813"/>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 </a:t>
            </a:r>
            <a:r>
              <a:rPr lang="it-IT" sz="1400" dirty="0" err="1" smtClean="0">
                <a:solidFill>
                  <a:srgbClr val="000090"/>
                </a:solidFill>
              </a:rPr>
              <a:t>You’re</a:t>
            </a:r>
            <a:r>
              <a:rPr lang="it-IT" sz="1400" dirty="0" smtClean="0">
                <a:solidFill>
                  <a:srgbClr val="000090"/>
                </a:solidFill>
              </a:rPr>
              <a:t> </a:t>
            </a:r>
            <a:r>
              <a:rPr lang="it-IT" sz="1400" dirty="0" err="1" smtClean="0">
                <a:solidFill>
                  <a:srgbClr val="000090"/>
                </a:solidFill>
              </a:rPr>
              <a:t>You</a:t>
            </a:r>
            <a:endParaRPr lang="it-IT" sz="1400" dirty="0">
              <a:solidFill>
                <a:srgbClr val="000090"/>
              </a:solidFill>
            </a:endParaRPr>
          </a:p>
        </p:txBody>
      </p:sp>
      <p:sp>
        <p:nvSpPr>
          <p:cNvPr id="7" name="Segnaposto piè di pagina 6"/>
          <p:cNvSpPr>
            <a:spLocks noGrp="1"/>
          </p:cNvSpPr>
          <p:nvPr>
            <p:ph type="ftr" sz="quarter" idx="11"/>
          </p:nvPr>
        </p:nvSpPr>
        <p:spPr/>
        <p:txBody>
          <a:bodyPr/>
          <a:lstStyle/>
          <a:p>
            <a:r>
              <a:rPr lang="en-US" smtClean="0"/>
              <a:t>P. L. Lattuada M. D., PSY.D., Ph. D.</a:t>
            </a:r>
            <a:endParaRPr lang="en-US"/>
          </a:p>
        </p:txBody>
      </p:sp>
      <p:sp>
        <p:nvSpPr>
          <p:cNvPr id="8" name="CasellaDiTesto 7"/>
          <p:cNvSpPr txBox="1"/>
          <p:nvPr/>
        </p:nvSpPr>
        <p:spPr>
          <a:xfrm>
            <a:off x="3507139" y="5289452"/>
            <a:ext cx="2218411" cy="369332"/>
          </a:xfrm>
          <a:prstGeom prst="rect">
            <a:avLst/>
          </a:prstGeom>
          <a:noFill/>
        </p:spPr>
        <p:txBody>
          <a:bodyPr wrap="square" rtlCol="0">
            <a:spAutoFit/>
          </a:bodyPr>
          <a:lstStyle/>
          <a:p>
            <a:pPr algn="ctr"/>
            <a:r>
              <a:rPr lang="it-IT" b="1" dirty="0" err="1" smtClean="0">
                <a:solidFill>
                  <a:schemeClr val="bg1"/>
                </a:solidFill>
              </a:rPr>
              <a:t>I’m</a:t>
            </a:r>
            <a:r>
              <a:rPr lang="it-IT" b="1" dirty="0" smtClean="0">
                <a:solidFill>
                  <a:schemeClr val="bg1"/>
                </a:solidFill>
              </a:rPr>
              <a:t> </a:t>
            </a:r>
            <a:r>
              <a:rPr lang="it-IT" b="1" dirty="0" err="1" smtClean="0">
                <a:solidFill>
                  <a:schemeClr val="bg1"/>
                </a:solidFill>
              </a:rPr>
              <a:t>you</a:t>
            </a:r>
            <a:r>
              <a:rPr lang="it-IT" b="1" dirty="0" smtClean="0">
                <a:solidFill>
                  <a:schemeClr val="bg1"/>
                </a:solidFill>
              </a:rPr>
              <a:t> –</a:t>
            </a:r>
            <a:r>
              <a:rPr lang="it-IT" b="1" dirty="0" err="1" smtClean="0">
                <a:solidFill>
                  <a:schemeClr val="bg1"/>
                </a:solidFill>
              </a:rPr>
              <a:t>You’re</a:t>
            </a:r>
            <a:r>
              <a:rPr lang="it-IT" b="1" dirty="0" smtClean="0">
                <a:solidFill>
                  <a:schemeClr val="bg1"/>
                </a:solidFill>
              </a:rPr>
              <a:t> me</a:t>
            </a:r>
            <a:endParaRPr lang="it-IT" b="1" dirty="0">
              <a:solidFill>
                <a:schemeClr val="bg1"/>
              </a:solidFill>
            </a:endParaRPr>
          </a:p>
        </p:txBody>
      </p:sp>
    </p:spTree>
    <p:extLst>
      <p:ext uri="{BB962C8B-B14F-4D97-AF65-F5344CB8AC3E}">
        <p14:creationId xmlns:p14="http://schemas.microsoft.com/office/powerpoint/2010/main" val="4773470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29906"/>
          </a:xfrm>
        </p:spPr>
        <p:txBody>
          <a:bodyPr>
            <a:noAutofit/>
          </a:bodyPr>
          <a:lstStyle/>
          <a:p>
            <a:pPr>
              <a:lnSpc>
                <a:spcPct val="100000"/>
              </a:lnSpc>
            </a:pPr>
            <a:r>
              <a:rPr lang="en-US" sz="2400" dirty="0" smtClean="0"/>
              <a:t>TRANSE </a:t>
            </a:r>
            <a:br>
              <a:rPr lang="en-US" sz="2400" dirty="0" smtClean="0"/>
            </a:br>
            <a:r>
              <a:rPr lang="en-US" sz="2400" dirty="0" smtClean="0"/>
              <a:t>a participatory interconnected dialogue</a:t>
            </a:r>
            <a:endParaRPr lang="en-US" sz="2400" dirty="0"/>
          </a:p>
        </p:txBody>
      </p:sp>
      <p:sp>
        <p:nvSpPr>
          <p:cNvPr id="3" name="Segnaposto contenuto 2"/>
          <p:cNvSpPr>
            <a:spLocks noGrp="1"/>
          </p:cNvSpPr>
          <p:nvPr>
            <p:ph idx="1"/>
          </p:nvPr>
        </p:nvSpPr>
        <p:spPr>
          <a:xfrm>
            <a:off x="457200" y="904544"/>
            <a:ext cx="8380188" cy="5953456"/>
          </a:xfrm>
        </p:spPr>
        <p:txBody>
          <a:bodyPr/>
          <a:lstStyle/>
          <a:p>
            <a:pPr marL="0" indent="0">
              <a:buNone/>
            </a:pPr>
            <a:endParaRPr lang="it-IT" dirty="0" smtClean="0"/>
          </a:p>
          <a:p>
            <a:pPr marL="0" indent="0">
              <a:buNone/>
            </a:pPr>
            <a:endParaRPr lang="it-IT" dirty="0"/>
          </a:p>
          <a:p>
            <a:pPr marL="0" indent="0">
              <a:buNone/>
            </a:pPr>
            <a:r>
              <a:rPr lang="it-IT" dirty="0" smtClean="0"/>
              <a:t>			c</a:t>
            </a:r>
            <a:endParaRPr lang="it-IT" dirty="0"/>
          </a:p>
        </p:txBody>
      </p:sp>
      <p:sp>
        <p:nvSpPr>
          <p:cNvPr id="5" name="Ovale 4"/>
          <p:cNvSpPr/>
          <p:nvPr/>
        </p:nvSpPr>
        <p:spPr>
          <a:xfrm>
            <a:off x="1948400" y="1600345"/>
            <a:ext cx="5253724" cy="457489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Ovale 5"/>
          <p:cNvSpPr/>
          <p:nvPr/>
        </p:nvSpPr>
        <p:spPr>
          <a:xfrm>
            <a:off x="2254597" y="2696506"/>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err="1" smtClean="0">
                <a:solidFill>
                  <a:srgbClr val="000090"/>
                </a:solidFill>
              </a:rPr>
              <a:t>This</a:t>
            </a:r>
            <a:r>
              <a:rPr lang="it-IT" sz="1400" dirty="0" smtClean="0">
                <a:solidFill>
                  <a:srgbClr val="000090"/>
                </a:solidFill>
              </a:rPr>
              <a:t> </a:t>
            </a:r>
            <a:r>
              <a:rPr lang="it-IT" sz="1400" dirty="0" err="1" smtClean="0">
                <a:solidFill>
                  <a:srgbClr val="000090"/>
                </a:solidFill>
              </a:rPr>
              <a:t>is</a:t>
            </a:r>
            <a:r>
              <a:rPr lang="it-IT" sz="1400" dirty="0" smtClean="0">
                <a:solidFill>
                  <a:srgbClr val="000090"/>
                </a:solidFill>
              </a:rPr>
              <a:t> </a:t>
            </a:r>
            <a:r>
              <a:rPr lang="it-IT" sz="1400" dirty="0" err="1">
                <a:solidFill>
                  <a:srgbClr val="000090"/>
                </a:solidFill>
              </a:rPr>
              <a:t>T</a:t>
            </a:r>
            <a:r>
              <a:rPr lang="it-IT" sz="1400" dirty="0" err="1" smtClean="0">
                <a:solidFill>
                  <a:srgbClr val="000090"/>
                </a:solidFill>
              </a:rPr>
              <a:t>his</a:t>
            </a:r>
            <a:endParaRPr lang="it-IT" sz="1400" dirty="0">
              <a:solidFill>
                <a:srgbClr val="000090"/>
              </a:solidFill>
            </a:endParaRPr>
          </a:p>
        </p:txBody>
      </p:sp>
      <p:sp>
        <p:nvSpPr>
          <p:cNvPr id="15" name="Ovale 14"/>
          <p:cNvSpPr/>
          <p:nvPr/>
        </p:nvSpPr>
        <p:spPr>
          <a:xfrm>
            <a:off x="4699120" y="2765813"/>
            <a:ext cx="2361747" cy="2035221"/>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dirty="0" smtClean="0">
                <a:solidFill>
                  <a:srgbClr val="000090"/>
                </a:solidFill>
              </a:rPr>
              <a:t> </a:t>
            </a:r>
            <a:r>
              <a:rPr lang="it-IT" sz="1400" dirty="0" err="1" smtClean="0">
                <a:solidFill>
                  <a:srgbClr val="000090"/>
                </a:solidFill>
              </a:rPr>
              <a:t>That</a:t>
            </a:r>
            <a:r>
              <a:rPr lang="it-IT" sz="1400" dirty="0" smtClean="0">
                <a:solidFill>
                  <a:srgbClr val="000090"/>
                </a:solidFill>
              </a:rPr>
              <a:t> </a:t>
            </a:r>
            <a:r>
              <a:rPr lang="it-IT" sz="1400" dirty="0" err="1" smtClean="0">
                <a:solidFill>
                  <a:srgbClr val="000090"/>
                </a:solidFill>
              </a:rPr>
              <a:t>is</a:t>
            </a:r>
            <a:r>
              <a:rPr lang="it-IT" sz="1400" dirty="0" smtClean="0">
                <a:solidFill>
                  <a:srgbClr val="000090"/>
                </a:solidFill>
              </a:rPr>
              <a:t> </a:t>
            </a:r>
            <a:r>
              <a:rPr lang="it-IT" sz="1400" dirty="0" err="1">
                <a:solidFill>
                  <a:srgbClr val="000090"/>
                </a:solidFill>
              </a:rPr>
              <a:t>T</a:t>
            </a:r>
            <a:r>
              <a:rPr lang="it-IT" sz="1400" dirty="0" err="1" smtClean="0">
                <a:solidFill>
                  <a:srgbClr val="000090"/>
                </a:solidFill>
              </a:rPr>
              <a:t>hat</a:t>
            </a:r>
            <a:endParaRPr lang="it-IT" sz="1400" dirty="0">
              <a:solidFill>
                <a:srgbClr val="000090"/>
              </a:solidFill>
            </a:endParaRPr>
          </a:p>
        </p:txBody>
      </p:sp>
      <p:sp>
        <p:nvSpPr>
          <p:cNvPr id="7" name="Segnaposto piè di pagina 6"/>
          <p:cNvSpPr>
            <a:spLocks noGrp="1"/>
          </p:cNvSpPr>
          <p:nvPr>
            <p:ph type="ftr" sz="quarter" idx="11"/>
          </p:nvPr>
        </p:nvSpPr>
        <p:spPr/>
        <p:txBody>
          <a:bodyPr/>
          <a:lstStyle/>
          <a:p>
            <a:r>
              <a:rPr lang="en-US" smtClean="0"/>
              <a:t>P. L. Lattuada M. D., PSY.D., Ph. D.</a:t>
            </a:r>
            <a:endParaRPr lang="en-US"/>
          </a:p>
        </p:txBody>
      </p:sp>
      <p:sp>
        <p:nvSpPr>
          <p:cNvPr id="8" name="CasellaDiTesto 7"/>
          <p:cNvSpPr txBox="1"/>
          <p:nvPr/>
        </p:nvSpPr>
        <p:spPr>
          <a:xfrm>
            <a:off x="3507139" y="5289452"/>
            <a:ext cx="2218411" cy="369332"/>
          </a:xfrm>
          <a:prstGeom prst="rect">
            <a:avLst/>
          </a:prstGeom>
          <a:noFill/>
        </p:spPr>
        <p:txBody>
          <a:bodyPr wrap="square" rtlCol="0">
            <a:spAutoFit/>
          </a:bodyPr>
          <a:lstStyle/>
          <a:p>
            <a:pPr algn="ctr"/>
            <a:r>
              <a:rPr lang="it-IT" b="1" dirty="0" err="1" smtClean="0">
                <a:solidFill>
                  <a:schemeClr val="bg1"/>
                </a:solidFill>
              </a:rPr>
              <a:t>This</a:t>
            </a:r>
            <a:r>
              <a:rPr lang="it-IT" b="1" dirty="0" smtClean="0">
                <a:solidFill>
                  <a:schemeClr val="bg1"/>
                </a:solidFill>
              </a:rPr>
              <a:t> </a:t>
            </a:r>
            <a:r>
              <a:rPr lang="it-IT" b="1" dirty="0" err="1" smtClean="0">
                <a:solidFill>
                  <a:schemeClr val="bg1"/>
                </a:solidFill>
              </a:rPr>
              <a:t>is</a:t>
            </a:r>
            <a:r>
              <a:rPr lang="it-IT" b="1" dirty="0" smtClean="0">
                <a:solidFill>
                  <a:schemeClr val="bg1"/>
                </a:solidFill>
              </a:rPr>
              <a:t> </a:t>
            </a:r>
            <a:r>
              <a:rPr lang="it-IT" b="1" dirty="0" err="1" smtClean="0">
                <a:solidFill>
                  <a:schemeClr val="bg1"/>
                </a:solidFill>
              </a:rPr>
              <a:t>That</a:t>
            </a:r>
            <a:endParaRPr lang="it-IT" b="1" dirty="0">
              <a:solidFill>
                <a:schemeClr val="bg1"/>
              </a:solidFill>
            </a:endParaRPr>
          </a:p>
        </p:txBody>
      </p:sp>
    </p:spTree>
    <p:extLst>
      <p:ext uri="{BB962C8B-B14F-4D97-AF65-F5344CB8AC3E}">
        <p14:creationId xmlns:p14="http://schemas.microsoft.com/office/powerpoint/2010/main" val="1920817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e 8"/>
          <p:cNvSpPr/>
          <p:nvPr/>
        </p:nvSpPr>
        <p:spPr>
          <a:xfrm>
            <a:off x="2185111" y="1512896"/>
            <a:ext cx="5029882" cy="4300433"/>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2060"/>
                </a:solidFill>
              </a:rPr>
              <a:t>S</a:t>
            </a:r>
            <a:r>
              <a:rPr lang="en-US" b="1" dirty="0" smtClean="0">
                <a:solidFill>
                  <a:srgbClr val="002060"/>
                </a:solidFill>
              </a:rPr>
              <a:t>ubject</a:t>
            </a:r>
            <a:endParaRPr lang="en-US" b="1" dirty="0">
              <a:solidFill>
                <a:srgbClr val="002060"/>
              </a:solidFill>
            </a:endParaRPr>
          </a:p>
        </p:txBody>
      </p:sp>
      <p:sp>
        <p:nvSpPr>
          <p:cNvPr id="10242" name="Rectangle 2"/>
          <p:cNvSpPr>
            <a:spLocks noGrp="1" noChangeArrowheads="1"/>
          </p:cNvSpPr>
          <p:nvPr>
            <p:ph type="title"/>
          </p:nvPr>
        </p:nvSpPr>
        <p:spPr>
          <a:xfrm>
            <a:off x="161669" y="531412"/>
            <a:ext cx="8943584" cy="844959"/>
          </a:xfrm>
          <a:noFill/>
          <a:ln w="57150">
            <a:noFill/>
          </a:ln>
          <a:effectLst>
            <a:softEdge rad="127000"/>
          </a:effectLst>
        </p:spPr>
        <p:txBody>
          <a:bodyPr>
            <a:noAutofit/>
          </a:bodyPr>
          <a:lstStyle/>
          <a:p>
            <a:pPr>
              <a:lnSpc>
                <a:spcPct val="100000"/>
              </a:lnSpc>
            </a:pPr>
            <a:r>
              <a:rPr lang="en-US" sz="2400" dirty="0" smtClean="0"/>
              <a:t>Essential </a:t>
            </a:r>
            <a:r>
              <a:rPr lang="en-US" sz="2400" dirty="0" err="1" smtClean="0"/>
              <a:t>Matrice</a:t>
            </a:r>
            <a:r>
              <a:rPr lang="en-US" sz="2400" dirty="0" smtClean="0"/>
              <a:t> </a:t>
            </a:r>
            <a:br>
              <a:rPr lang="en-US" sz="2400" dirty="0" smtClean="0"/>
            </a:br>
            <a:r>
              <a:rPr lang="en-US" sz="2400" dirty="0" smtClean="0"/>
              <a:t>(Macrocosm – </a:t>
            </a:r>
            <a:r>
              <a:rPr lang="en-US" sz="2400" dirty="0" err="1" smtClean="0"/>
              <a:t>noosphere</a:t>
            </a:r>
            <a:r>
              <a:rPr lang="en-US" sz="2400" dirty="0" smtClean="0"/>
              <a:t>) </a:t>
            </a:r>
            <a:br>
              <a:rPr lang="en-US" sz="2400" dirty="0" smtClean="0"/>
            </a:br>
            <a:r>
              <a:rPr lang="en-US" sz="1800" dirty="0"/>
              <a:t> Love? Field? Spirit? Self? </a:t>
            </a:r>
            <a:r>
              <a:rPr lang="en-US" sz="1800" dirty="0" err="1"/>
              <a:t>Kosmos</a:t>
            </a:r>
            <a:r>
              <a:rPr lang="en-US" sz="1800" dirty="0"/>
              <a:t>? </a:t>
            </a:r>
            <a:r>
              <a:rPr lang="en-US" sz="1800" dirty="0" err="1"/>
              <a:t>Psyché</a:t>
            </a:r>
            <a:r>
              <a:rPr lang="en-US" sz="1800" dirty="0"/>
              <a:t>?…</a:t>
            </a:r>
            <a:endParaRPr lang="en-US" sz="1800" b="1" dirty="0" smtClean="0">
              <a:solidFill>
                <a:srgbClr val="000066"/>
              </a:solidFill>
              <a:latin typeface="Showcard Gothic" pitchFamily="82" charset="0"/>
            </a:endParaRPr>
          </a:p>
        </p:txBody>
      </p:sp>
      <p:sp>
        <p:nvSpPr>
          <p:cNvPr id="7" name="Segnaposto piè di pagina 6"/>
          <p:cNvSpPr>
            <a:spLocks noGrp="1"/>
          </p:cNvSpPr>
          <p:nvPr>
            <p:ph type="ftr" sz="quarter" idx="11"/>
          </p:nvPr>
        </p:nvSpPr>
        <p:spPr>
          <a:xfrm>
            <a:off x="1942415" y="6309320"/>
            <a:ext cx="5716488" cy="548680"/>
          </a:xfrm>
        </p:spPr>
        <p:txBody>
          <a:bodyPr/>
          <a:lstStyle/>
          <a:p>
            <a:pPr>
              <a:defRPr/>
            </a:pPr>
            <a:r>
              <a:rPr lang="it-IT" smtClean="0">
                <a:solidFill>
                  <a:srgbClr val="000066"/>
                </a:solidFill>
              </a:rPr>
              <a:t>P. L. Lattuada M. D., PSY.D., Ph. D.</a:t>
            </a:r>
            <a:endParaRPr lang="it-IT" dirty="0">
              <a:solidFill>
                <a:srgbClr val="000066"/>
              </a:solidFill>
            </a:endParaRPr>
          </a:p>
        </p:txBody>
      </p:sp>
    </p:spTree>
    <p:extLst>
      <p:ext uri="{BB962C8B-B14F-4D97-AF65-F5344CB8AC3E}">
        <p14:creationId xmlns:p14="http://schemas.microsoft.com/office/powerpoint/2010/main" val="1562679740"/>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09600" y="152400"/>
            <a:ext cx="7772400" cy="1116360"/>
          </a:xfrm>
          <a:gradFill rotWithShape="0">
            <a:gsLst>
              <a:gs pos="0">
                <a:srgbClr val="FFFF66"/>
              </a:gs>
              <a:gs pos="100000">
                <a:srgbClr val="FFCCCC"/>
              </a:gs>
            </a:gsLst>
            <a:lin ang="5400000" scaled="1"/>
          </a:gradFill>
          <a:ln w="57150">
            <a:noFill/>
          </a:ln>
          <a:effectLst>
            <a:softEdge rad="127000"/>
          </a:effectLst>
        </p:spPr>
        <p:txBody>
          <a:bodyPr/>
          <a:lstStyle/>
          <a:p>
            <a:r>
              <a:rPr lang="en-US" sz="4000" b="1" dirty="0" smtClean="0">
                <a:solidFill>
                  <a:srgbClr val="FF0000"/>
                </a:solidFill>
                <a:effectLst>
                  <a:outerShdw blurRad="38100" dist="38100" dir="2700000" algn="tl">
                    <a:srgbClr val="000000"/>
                  </a:outerShdw>
                </a:effectLst>
              </a:rPr>
              <a:t>Organismic Triad </a:t>
            </a:r>
            <a:endParaRPr lang="en-US" sz="2400" b="1" dirty="0">
              <a:solidFill>
                <a:srgbClr val="FF0000"/>
              </a:solidFill>
            </a:endParaRPr>
          </a:p>
        </p:txBody>
      </p:sp>
      <p:sp>
        <p:nvSpPr>
          <p:cNvPr id="6147" name="Rectangle 3"/>
          <p:cNvSpPr>
            <a:spLocks noGrp="1" noChangeArrowheads="1"/>
          </p:cNvSpPr>
          <p:nvPr>
            <p:ph type="subTitle" idx="1"/>
          </p:nvPr>
        </p:nvSpPr>
        <p:spPr>
          <a:xfrm>
            <a:off x="838200" y="1252396"/>
            <a:ext cx="7772400" cy="5408112"/>
          </a:xfrm>
          <a:gradFill rotWithShape="0">
            <a:gsLst>
              <a:gs pos="0">
                <a:srgbClr val="FFFF99"/>
              </a:gs>
              <a:gs pos="100000">
                <a:schemeClr val="bg1"/>
              </a:gs>
            </a:gsLst>
            <a:lin ang="5400000" scaled="1"/>
          </a:gradFill>
          <a:ln w="57150">
            <a:noFill/>
          </a:ln>
          <a:effectLst>
            <a:softEdge rad="127000"/>
          </a:effectLst>
        </p:spPr>
        <p:txBody>
          <a:bodyPr/>
          <a:lstStyle/>
          <a:p>
            <a:r>
              <a:rPr lang="en-US" b="1" dirty="0" smtClean="0">
                <a:solidFill>
                  <a:srgbClr val="FF0000"/>
                </a:solidFill>
              </a:rPr>
              <a:t>Three Sublime </a:t>
            </a:r>
            <a:r>
              <a:rPr lang="en-US" b="1" dirty="0" err="1" smtClean="0">
                <a:solidFill>
                  <a:srgbClr val="FF0000"/>
                </a:solidFill>
              </a:rPr>
              <a:t>Acheivements</a:t>
            </a:r>
            <a:endParaRPr lang="en-US" b="1" dirty="0">
              <a:solidFill>
                <a:srgbClr val="FF0000"/>
              </a:solidFill>
            </a:endParaRPr>
          </a:p>
        </p:txBody>
      </p:sp>
      <p:sp>
        <p:nvSpPr>
          <p:cNvPr id="6148" name="Oval 4"/>
          <p:cNvSpPr>
            <a:spLocks noChangeArrowheads="1"/>
          </p:cNvSpPr>
          <p:nvPr/>
        </p:nvSpPr>
        <p:spPr bwMode="auto">
          <a:xfrm>
            <a:off x="3352800" y="1905000"/>
            <a:ext cx="1981200" cy="1905000"/>
          </a:xfrm>
          <a:prstGeom prst="ellipse">
            <a:avLst/>
          </a:prstGeom>
          <a:solidFill>
            <a:srgbClr val="0000FF"/>
          </a:solidFill>
          <a:ln w="9525">
            <a:solidFill>
              <a:srgbClr val="0000FF"/>
            </a:solidFill>
            <a:round/>
            <a:headEnd/>
            <a:tailEnd/>
          </a:ln>
          <a:effectLst>
            <a:glow rad="228600">
              <a:schemeClr val="accent6">
                <a:satMod val="175000"/>
                <a:alpha val="40000"/>
              </a:schemeClr>
            </a:glow>
          </a:effectLst>
        </p:spPr>
        <p:txBody>
          <a:bodyPr wrap="none" anchor="ctr"/>
          <a:lstStyle/>
          <a:p>
            <a:pPr algn="ctr"/>
            <a:endParaRPr lang="en-US" sz="1400" dirty="0"/>
          </a:p>
        </p:txBody>
      </p:sp>
      <p:sp>
        <p:nvSpPr>
          <p:cNvPr id="6151" name="Oval 7"/>
          <p:cNvSpPr>
            <a:spLocks noChangeArrowheads="1"/>
          </p:cNvSpPr>
          <p:nvPr/>
        </p:nvSpPr>
        <p:spPr bwMode="auto">
          <a:xfrm>
            <a:off x="1676400" y="1752600"/>
            <a:ext cx="5334000" cy="4572000"/>
          </a:xfrm>
          <a:prstGeom prst="ellipse">
            <a:avLst/>
          </a:prstGeom>
          <a:noFill/>
          <a:ln w="57150">
            <a:solidFill>
              <a:srgbClr val="FF0000"/>
            </a:solidFill>
            <a:round/>
            <a:headEnd/>
            <a:tailEnd/>
          </a:ln>
          <a:effectLst>
            <a:glow rad="228600">
              <a:schemeClr val="accent4">
                <a:satMod val="175000"/>
                <a:alpha val="40000"/>
              </a:schemeClr>
            </a:glow>
          </a:effectLst>
        </p:spPr>
        <p:txBody>
          <a:bodyPr wrap="none" anchor="ctr"/>
          <a:lstStyle/>
          <a:p>
            <a:endParaRPr lang="en-US" dirty="0"/>
          </a:p>
        </p:txBody>
      </p:sp>
      <p:sp>
        <p:nvSpPr>
          <p:cNvPr id="6152" name="Oval 8"/>
          <p:cNvSpPr>
            <a:spLocks noChangeArrowheads="1"/>
          </p:cNvSpPr>
          <p:nvPr/>
        </p:nvSpPr>
        <p:spPr bwMode="auto">
          <a:xfrm>
            <a:off x="2286000" y="3733800"/>
            <a:ext cx="1981200" cy="1905000"/>
          </a:xfrm>
          <a:prstGeom prst="ellipse">
            <a:avLst/>
          </a:prstGeom>
          <a:solidFill>
            <a:srgbClr val="FF0000"/>
          </a:solidFill>
          <a:ln w="57150">
            <a:solidFill>
              <a:srgbClr val="FF0000"/>
            </a:solidFill>
            <a:round/>
            <a:headEnd/>
            <a:tailEnd/>
          </a:ln>
          <a:effectLst>
            <a:glow rad="228600">
              <a:srgbClr val="C00000">
                <a:alpha val="40000"/>
              </a:srgbClr>
            </a:glow>
          </a:effectLst>
        </p:spPr>
        <p:txBody>
          <a:bodyPr wrap="none" anchor="ctr"/>
          <a:lstStyle/>
          <a:p>
            <a:pPr algn="ctr"/>
            <a:r>
              <a:rPr lang="en-US" sz="2000" b="1" dirty="0" smtClean="0">
                <a:solidFill>
                  <a:srgbClr val="FFFF00"/>
                </a:solidFill>
                <a:effectLst>
                  <a:outerShdw blurRad="38100" dist="38100" dir="2700000" algn="tl">
                    <a:srgbClr val="000000"/>
                  </a:outerShdw>
                </a:effectLst>
                <a:latin typeface="Tahoma" pitchFamily="34" charset="0"/>
              </a:rPr>
              <a:t>Pure Action</a:t>
            </a:r>
            <a:endParaRPr lang="en-US" sz="2000" b="1" dirty="0">
              <a:solidFill>
                <a:srgbClr val="FFFF00"/>
              </a:solidFill>
              <a:effectLst>
                <a:outerShdw blurRad="38100" dist="38100" dir="2700000" algn="tl">
                  <a:srgbClr val="000000"/>
                </a:outerShdw>
              </a:effectLst>
              <a:latin typeface="Tahoma" pitchFamily="34" charset="0"/>
            </a:endParaRPr>
          </a:p>
        </p:txBody>
      </p:sp>
      <p:sp>
        <p:nvSpPr>
          <p:cNvPr id="6153" name="Oval 9"/>
          <p:cNvSpPr>
            <a:spLocks noChangeArrowheads="1"/>
          </p:cNvSpPr>
          <p:nvPr/>
        </p:nvSpPr>
        <p:spPr bwMode="auto">
          <a:xfrm>
            <a:off x="4495800" y="3733800"/>
            <a:ext cx="1981200" cy="1905000"/>
          </a:xfrm>
          <a:prstGeom prst="ellipse">
            <a:avLst/>
          </a:prstGeom>
          <a:solidFill>
            <a:srgbClr val="FFFF00"/>
          </a:solidFill>
          <a:ln w="57150">
            <a:solidFill>
              <a:srgbClr val="FFFF00"/>
            </a:solidFill>
            <a:round/>
            <a:headEnd/>
            <a:tailEnd/>
          </a:ln>
          <a:effectLst>
            <a:glow rad="228600">
              <a:srgbClr val="FFC000">
                <a:alpha val="40000"/>
              </a:srgbClr>
            </a:glow>
          </a:effectLst>
        </p:spPr>
        <p:txBody>
          <a:bodyPr wrap="none" anchor="ctr"/>
          <a:lstStyle/>
          <a:p>
            <a:pPr algn="ctr"/>
            <a:r>
              <a:rPr lang="en-US" sz="2000" b="1" dirty="0" smtClean="0">
                <a:solidFill>
                  <a:srgbClr val="0000FF"/>
                </a:solidFill>
                <a:effectLst>
                  <a:outerShdw blurRad="38100" dist="38100" dir="2700000" algn="tl">
                    <a:srgbClr val="000000"/>
                  </a:outerShdw>
                </a:effectLst>
                <a:latin typeface="Tahoma" pitchFamily="34" charset="0"/>
              </a:rPr>
              <a:t>Pure Sensation</a:t>
            </a:r>
            <a:endParaRPr lang="en-US" sz="2000" b="1" dirty="0">
              <a:solidFill>
                <a:srgbClr val="0000FF"/>
              </a:solidFill>
              <a:effectLst>
                <a:outerShdw blurRad="38100" dist="38100" dir="2700000" algn="tl">
                  <a:srgbClr val="000000"/>
                </a:outerShdw>
              </a:effectLst>
              <a:latin typeface="Tahoma" pitchFamily="34" charset="0"/>
            </a:endParaRPr>
          </a:p>
        </p:txBody>
      </p:sp>
      <p:sp>
        <p:nvSpPr>
          <p:cNvPr id="10" name="Segnaposto piè di pagina 9"/>
          <p:cNvSpPr>
            <a:spLocks noGrp="1"/>
          </p:cNvSpPr>
          <p:nvPr>
            <p:ph type="ftr" sz="quarter" idx="11"/>
          </p:nvPr>
        </p:nvSpPr>
        <p:spPr>
          <a:xfrm>
            <a:off x="5675930" y="6446206"/>
            <a:ext cx="2895600" cy="428604"/>
          </a:xfrm>
        </p:spPr>
        <p:txBody>
          <a:bodyPr/>
          <a:lstStyle/>
          <a:p>
            <a:r>
              <a:rPr lang="it-IT" b="1" smtClean="0">
                <a:solidFill>
                  <a:srgbClr val="FF0000"/>
                </a:solidFill>
              </a:rPr>
              <a:t>P. L. Lattuada M. D., PSY.D., Ph. D.</a:t>
            </a:r>
            <a:endParaRPr lang="it-IT" b="1" dirty="0">
              <a:solidFill>
                <a:srgbClr val="FF0000"/>
              </a:solidFill>
            </a:endParaRPr>
          </a:p>
        </p:txBody>
      </p:sp>
      <p:sp>
        <p:nvSpPr>
          <p:cNvPr id="12" name="Oval 13"/>
          <p:cNvSpPr>
            <a:spLocks noChangeArrowheads="1"/>
          </p:cNvSpPr>
          <p:nvPr/>
        </p:nvSpPr>
        <p:spPr bwMode="auto">
          <a:xfrm>
            <a:off x="3810000" y="1943100"/>
            <a:ext cx="914400" cy="914400"/>
          </a:xfrm>
          <a:prstGeom prst="ellipse">
            <a:avLst/>
          </a:prstGeom>
          <a:solidFill>
            <a:srgbClr val="9900FF"/>
          </a:solidFill>
          <a:ln w="57150">
            <a:solidFill>
              <a:srgbClr val="9900FF"/>
            </a:solidFill>
            <a:round/>
            <a:headEnd/>
            <a:tailEnd/>
          </a:ln>
          <a:effectLst>
            <a:glow rad="228600">
              <a:schemeClr val="accent4">
                <a:satMod val="175000"/>
                <a:alpha val="40000"/>
              </a:schemeClr>
            </a:glow>
          </a:effectLst>
        </p:spPr>
        <p:txBody>
          <a:bodyPr wrap="none" anchor="ctr"/>
          <a:lstStyle/>
          <a:p>
            <a:pPr algn="ctr"/>
            <a:r>
              <a:rPr lang="en-US" b="1" dirty="0" smtClean="0">
                <a:solidFill>
                  <a:srgbClr val="FF0000"/>
                </a:solidFill>
                <a:effectLst>
                  <a:outerShdw blurRad="38100" dist="38100" dir="2700000" algn="tl">
                    <a:srgbClr val="000000"/>
                  </a:outerShdw>
                </a:effectLst>
                <a:latin typeface="Tahoma" pitchFamily="34" charset="0"/>
              </a:rPr>
              <a:t>Pure observation</a:t>
            </a:r>
          </a:p>
        </p:txBody>
      </p:sp>
    </p:spTree>
    <p:extLst>
      <p:ext uri="{BB962C8B-B14F-4D97-AF65-F5344CB8AC3E}">
        <p14:creationId xmlns:p14="http://schemas.microsoft.com/office/powerpoint/2010/main" val="4109219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09600" y="152400"/>
            <a:ext cx="7772400" cy="1116360"/>
          </a:xfrm>
          <a:gradFill rotWithShape="0">
            <a:gsLst>
              <a:gs pos="0">
                <a:srgbClr val="FFFF66"/>
              </a:gs>
              <a:gs pos="100000">
                <a:srgbClr val="FFCCCC"/>
              </a:gs>
            </a:gsLst>
            <a:lin ang="5400000" scaled="1"/>
          </a:gradFill>
          <a:ln w="57150">
            <a:noFill/>
          </a:ln>
          <a:effectLst>
            <a:softEdge rad="127000"/>
          </a:effectLst>
        </p:spPr>
        <p:txBody>
          <a:bodyPr/>
          <a:lstStyle/>
          <a:p>
            <a:r>
              <a:rPr lang="en-US" sz="4000" b="1" dirty="0" smtClean="0">
                <a:solidFill>
                  <a:srgbClr val="FF0000"/>
                </a:solidFill>
                <a:effectLst>
                  <a:outerShdw blurRad="38100" dist="38100" dir="2700000" algn="tl">
                    <a:srgbClr val="000000"/>
                  </a:outerShdw>
                </a:effectLst>
              </a:rPr>
              <a:t>Integral Transpersonal Thinking</a:t>
            </a:r>
            <a:endParaRPr lang="en-US" sz="2400" b="1" dirty="0">
              <a:solidFill>
                <a:srgbClr val="FF0000"/>
              </a:solidFill>
            </a:endParaRPr>
          </a:p>
        </p:txBody>
      </p:sp>
      <p:sp>
        <p:nvSpPr>
          <p:cNvPr id="6147" name="Rectangle 3"/>
          <p:cNvSpPr>
            <a:spLocks noGrp="1" noChangeArrowheads="1"/>
          </p:cNvSpPr>
          <p:nvPr>
            <p:ph type="subTitle" idx="1"/>
          </p:nvPr>
        </p:nvSpPr>
        <p:spPr>
          <a:xfrm>
            <a:off x="609600" y="1268760"/>
            <a:ext cx="7772400" cy="5408112"/>
          </a:xfrm>
          <a:gradFill rotWithShape="0">
            <a:gsLst>
              <a:gs pos="0">
                <a:srgbClr val="FFFF99"/>
              </a:gs>
              <a:gs pos="100000">
                <a:schemeClr val="bg1"/>
              </a:gs>
            </a:gsLst>
            <a:lin ang="5400000" scaled="1"/>
          </a:gradFill>
          <a:ln w="57150">
            <a:noFill/>
          </a:ln>
          <a:effectLst>
            <a:softEdge rad="127000"/>
          </a:effectLst>
        </p:spPr>
        <p:txBody>
          <a:bodyPr/>
          <a:lstStyle/>
          <a:p>
            <a:r>
              <a:rPr lang="en-US" b="1" dirty="0" smtClean="0">
                <a:solidFill>
                  <a:srgbClr val="FF0000"/>
                </a:solidFill>
              </a:rPr>
              <a:t>The Observation</a:t>
            </a:r>
            <a:endParaRPr lang="en-US" b="1" dirty="0">
              <a:solidFill>
                <a:srgbClr val="FF0000"/>
              </a:solidFill>
            </a:endParaRPr>
          </a:p>
        </p:txBody>
      </p:sp>
      <p:sp>
        <p:nvSpPr>
          <p:cNvPr id="6148" name="Oval 4"/>
          <p:cNvSpPr>
            <a:spLocks noChangeArrowheads="1"/>
          </p:cNvSpPr>
          <p:nvPr/>
        </p:nvSpPr>
        <p:spPr bwMode="auto">
          <a:xfrm>
            <a:off x="3371365" y="1905000"/>
            <a:ext cx="1981200" cy="1905000"/>
          </a:xfrm>
          <a:prstGeom prst="ellipse">
            <a:avLst/>
          </a:prstGeom>
          <a:solidFill>
            <a:srgbClr val="0000FF"/>
          </a:solidFill>
          <a:ln w="9525">
            <a:solidFill>
              <a:srgbClr val="0000FF"/>
            </a:solidFill>
            <a:round/>
            <a:headEnd/>
            <a:tailEnd/>
          </a:ln>
          <a:effectLst>
            <a:glow rad="228600">
              <a:schemeClr val="accent6">
                <a:satMod val="175000"/>
                <a:alpha val="40000"/>
              </a:schemeClr>
            </a:glow>
          </a:effectLst>
        </p:spPr>
        <p:txBody>
          <a:bodyPr wrap="none" anchor="ctr"/>
          <a:lstStyle/>
          <a:p>
            <a:pPr algn="ctr"/>
            <a:endParaRPr lang="en-US" sz="1400" dirty="0" smtClean="0"/>
          </a:p>
          <a:p>
            <a:pPr algn="ctr"/>
            <a:endParaRPr lang="en-US" sz="2000" b="1" dirty="0" smtClean="0">
              <a:solidFill>
                <a:srgbClr val="FF0000"/>
              </a:solidFill>
              <a:effectLst>
                <a:outerShdw blurRad="38100" dist="38100" dir="2700000" algn="tl">
                  <a:srgbClr val="000000"/>
                </a:outerShdw>
              </a:effectLst>
              <a:latin typeface="Tahoma" pitchFamily="34" charset="0"/>
            </a:endParaRPr>
          </a:p>
          <a:p>
            <a:pPr algn="ctr"/>
            <a:r>
              <a:rPr lang="en-US" sz="2000" b="1" dirty="0">
                <a:solidFill>
                  <a:srgbClr val="FF0000"/>
                </a:solidFill>
                <a:effectLst>
                  <a:outerShdw blurRad="38100" dist="38100" dir="2700000" algn="tl">
                    <a:srgbClr val="000000"/>
                  </a:outerShdw>
                </a:effectLst>
                <a:latin typeface="Tahoma" pitchFamily="34" charset="0"/>
              </a:rPr>
              <a:t>Knower </a:t>
            </a:r>
            <a:endParaRPr lang="en-US" sz="2000" b="1" dirty="0" smtClean="0">
              <a:solidFill>
                <a:srgbClr val="FF0000"/>
              </a:solidFill>
              <a:effectLst>
                <a:outerShdw blurRad="38100" dist="38100" dir="2700000" algn="tl">
                  <a:srgbClr val="000000"/>
                </a:outerShdw>
              </a:effectLst>
              <a:latin typeface="Tahoma" pitchFamily="34" charset="0"/>
            </a:endParaRPr>
          </a:p>
          <a:p>
            <a:pPr algn="ctr"/>
            <a:r>
              <a:rPr lang="en-US" sz="2000" b="1" dirty="0" smtClean="0">
                <a:solidFill>
                  <a:srgbClr val="FF0000"/>
                </a:solidFill>
                <a:effectLst>
                  <a:outerShdw blurRad="38100" dist="38100" dir="2700000" algn="tl">
                    <a:srgbClr val="000000"/>
                  </a:outerShdw>
                </a:effectLst>
                <a:latin typeface="Tahoma" pitchFamily="34" charset="0"/>
              </a:rPr>
              <a:t>Concept</a:t>
            </a:r>
            <a:endParaRPr lang="en-US" sz="2000" b="1" dirty="0">
              <a:solidFill>
                <a:srgbClr val="FF0000"/>
              </a:solidFill>
              <a:effectLst>
                <a:outerShdw blurRad="38100" dist="38100" dir="2700000" algn="tl">
                  <a:srgbClr val="000000"/>
                </a:outerShdw>
              </a:effectLst>
              <a:latin typeface="Tahoma" pitchFamily="34" charset="0"/>
            </a:endParaRPr>
          </a:p>
        </p:txBody>
      </p:sp>
      <p:sp>
        <p:nvSpPr>
          <p:cNvPr id="6151" name="Oval 7"/>
          <p:cNvSpPr>
            <a:spLocks noChangeArrowheads="1"/>
          </p:cNvSpPr>
          <p:nvPr/>
        </p:nvSpPr>
        <p:spPr bwMode="auto">
          <a:xfrm>
            <a:off x="1676400" y="1752600"/>
            <a:ext cx="5334000" cy="4572000"/>
          </a:xfrm>
          <a:prstGeom prst="ellipse">
            <a:avLst/>
          </a:prstGeom>
          <a:noFill/>
          <a:ln w="57150">
            <a:solidFill>
              <a:srgbClr val="FF0000"/>
            </a:solidFill>
            <a:round/>
            <a:headEnd/>
            <a:tailEnd/>
          </a:ln>
          <a:effectLst>
            <a:glow rad="228600">
              <a:schemeClr val="accent4">
                <a:satMod val="175000"/>
                <a:alpha val="40000"/>
              </a:schemeClr>
            </a:glow>
          </a:effectLst>
        </p:spPr>
        <p:txBody>
          <a:bodyPr wrap="none" anchor="ctr"/>
          <a:lstStyle/>
          <a:p>
            <a:endParaRPr lang="en-US" dirty="0"/>
          </a:p>
        </p:txBody>
      </p:sp>
      <p:sp>
        <p:nvSpPr>
          <p:cNvPr id="6152" name="Oval 8"/>
          <p:cNvSpPr>
            <a:spLocks noChangeArrowheads="1"/>
          </p:cNvSpPr>
          <p:nvPr/>
        </p:nvSpPr>
        <p:spPr bwMode="auto">
          <a:xfrm>
            <a:off x="2286000" y="3733800"/>
            <a:ext cx="1981200" cy="1905000"/>
          </a:xfrm>
          <a:prstGeom prst="ellipse">
            <a:avLst/>
          </a:prstGeom>
          <a:solidFill>
            <a:srgbClr val="FF0000"/>
          </a:solidFill>
          <a:ln w="57150">
            <a:solidFill>
              <a:srgbClr val="FF0000"/>
            </a:solidFill>
            <a:round/>
            <a:headEnd/>
            <a:tailEnd/>
          </a:ln>
          <a:effectLst>
            <a:glow rad="228600">
              <a:srgbClr val="C00000">
                <a:alpha val="40000"/>
              </a:srgbClr>
            </a:glow>
          </a:effectLst>
        </p:spPr>
        <p:txBody>
          <a:bodyPr wrap="none" anchor="ctr"/>
          <a:lstStyle/>
          <a:p>
            <a:pPr algn="ctr"/>
            <a:r>
              <a:rPr lang="en-US" sz="2000" b="1" dirty="0" smtClean="0">
                <a:solidFill>
                  <a:srgbClr val="FFFF00"/>
                </a:solidFill>
                <a:effectLst>
                  <a:outerShdw blurRad="38100" dist="38100" dir="2700000" algn="tl">
                    <a:srgbClr val="000000"/>
                  </a:outerShdw>
                </a:effectLst>
                <a:latin typeface="Tahoma" pitchFamily="34" charset="0"/>
              </a:rPr>
              <a:t>Doer</a:t>
            </a:r>
          </a:p>
          <a:p>
            <a:pPr algn="ctr"/>
            <a:r>
              <a:rPr lang="en-US" sz="2000" b="1" dirty="0" smtClean="0">
                <a:solidFill>
                  <a:srgbClr val="FFFF00"/>
                </a:solidFill>
                <a:effectLst>
                  <a:outerShdw blurRad="38100" dist="38100" dir="2700000" algn="tl">
                    <a:srgbClr val="000000"/>
                  </a:outerShdw>
                </a:effectLst>
                <a:latin typeface="Tahoma" pitchFamily="34" charset="0"/>
              </a:rPr>
              <a:t>Act</a:t>
            </a:r>
            <a:endParaRPr lang="en-US" sz="2000" b="1" dirty="0">
              <a:solidFill>
                <a:srgbClr val="FFFF00"/>
              </a:solidFill>
              <a:effectLst>
                <a:outerShdw blurRad="38100" dist="38100" dir="2700000" algn="tl">
                  <a:srgbClr val="000000"/>
                </a:outerShdw>
              </a:effectLst>
              <a:latin typeface="Tahoma" pitchFamily="34" charset="0"/>
            </a:endParaRPr>
          </a:p>
        </p:txBody>
      </p:sp>
      <p:sp>
        <p:nvSpPr>
          <p:cNvPr id="6153" name="Oval 9"/>
          <p:cNvSpPr>
            <a:spLocks noChangeArrowheads="1"/>
          </p:cNvSpPr>
          <p:nvPr/>
        </p:nvSpPr>
        <p:spPr bwMode="auto">
          <a:xfrm>
            <a:off x="4495800" y="3733800"/>
            <a:ext cx="1981200" cy="1905000"/>
          </a:xfrm>
          <a:prstGeom prst="ellipse">
            <a:avLst/>
          </a:prstGeom>
          <a:solidFill>
            <a:srgbClr val="FFFF00"/>
          </a:solidFill>
          <a:ln w="57150">
            <a:solidFill>
              <a:srgbClr val="FFFF00"/>
            </a:solidFill>
            <a:round/>
            <a:headEnd/>
            <a:tailEnd/>
          </a:ln>
          <a:effectLst>
            <a:glow rad="228600">
              <a:srgbClr val="FFC000">
                <a:alpha val="40000"/>
              </a:srgbClr>
            </a:glow>
          </a:effectLst>
        </p:spPr>
        <p:txBody>
          <a:bodyPr wrap="none" anchor="ctr"/>
          <a:lstStyle/>
          <a:p>
            <a:pPr algn="ctr"/>
            <a:r>
              <a:rPr lang="en-US" sz="2000" b="1" dirty="0" smtClean="0">
                <a:solidFill>
                  <a:srgbClr val="0000FF"/>
                </a:solidFill>
                <a:effectLst>
                  <a:outerShdw blurRad="38100" dist="38100" dir="2700000" algn="tl">
                    <a:srgbClr val="000000"/>
                  </a:outerShdw>
                </a:effectLst>
                <a:latin typeface="Tahoma" pitchFamily="34" charset="0"/>
              </a:rPr>
              <a:t>Feeler </a:t>
            </a:r>
          </a:p>
          <a:p>
            <a:pPr algn="ctr"/>
            <a:r>
              <a:rPr lang="en-US" sz="2000" b="1" dirty="0" smtClean="0">
                <a:solidFill>
                  <a:srgbClr val="0000FF"/>
                </a:solidFill>
                <a:effectLst>
                  <a:outerShdw blurRad="38100" dist="38100" dir="2700000" algn="tl">
                    <a:srgbClr val="000000"/>
                  </a:outerShdw>
                </a:effectLst>
                <a:latin typeface="Tahoma" pitchFamily="34" charset="0"/>
              </a:rPr>
              <a:t>Percept</a:t>
            </a:r>
            <a:endParaRPr lang="en-US" sz="2000" b="1" dirty="0">
              <a:solidFill>
                <a:srgbClr val="0000FF"/>
              </a:solidFill>
              <a:effectLst>
                <a:outerShdw blurRad="38100" dist="38100" dir="2700000" algn="tl">
                  <a:srgbClr val="000000"/>
                </a:outerShdw>
              </a:effectLst>
              <a:latin typeface="Tahoma" pitchFamily="34" charset="0"/>
            </a:endParaRPr>
          </a:p>
        </p:txBody>
      </p:sp>
      <p:sp>
        <p:nvSpPr>
          <p:cNvPr id="10" name="Segnaposto piè di pagina 9"/>
          <p:cNvSpPr>
            <a:spLocks noGrp="1"/>
          </p:cNvSpPr>
          <p:nvPr>
            <p:ph type="ftr" sz="quarter" idx="11"/>
          </p:nvPr>
        </p:nvSpPr>
        <p:spPr>
          <a:xfrm>
            <a:off x="5675930" y="6446206"/>
            <a:ext cx="2895600" cy="428604"/>
          </a:xfrm>
        </p:spPr>
        <p:txBody>
          <a:bodyPr/>
          <a:lstStyle/>
          <a:p>
            <a:r>
              <a:rPr lang="en-US" b="1" dirty="0" smtClean="0">
                <a:solidFill>
                  <a:srgbClr val="FF0000"/>
                </a:solidFill>
              </a:rPr>
              <a:t>P. L. </a:t>
            </a:r>
            <a:r>
              <a:rPr lang="en-US" b="1" dirty="0" err="1" smtClean="0">
                <a:solidFill>
                  <a:srgbClr val="FF0000"/>
                </a:solidFill>
              </a:rPr>
              <a:t>Lattuada</a:t>
            </a:r>
            <a:r>
              <a:rPr lang="en-US" b="1" dirty="0" smtClean="0">
                <a:solidFill>
                  <a:srgbClr val="FF0000"/>
                </a:solidFill>
              </a:rPr>
              <a:t> M. D., PSY.D., Ph. D.</a:t>
            </a:r>
            <a:endParaRPr lang="en-US" b="1" dirty="0">
              <a:solidFill>
                <a:srgbClr val="FF0000"/>
              </a:solidFill>
            </a:endParaRPr>
          </a:p>
        </p:txBody>
      </p:sp>
      <p:sp>
        <p:nvSpPr>
          <p:cNvPr id="11" name="Oval 13"/>
          <p:cNvSpPr>
            <a:spLocks noChangeArrowheads="1"/>
          </p:cNvSpPr>
          <p:nvPr/>
        </p:nvSpPr>
        <p:spPr bwMode="auto">
          <a:xfrm>
            <a:off x="3886200" y="1943100"/>
            <a:ext cx="914400" cy="914400"/>
          </a:xfrm>
          <a:prstGeom prst="ellipse">
            <a:avLst/>
          </a:prstGeom>
          <a:solidFill>
            <a:srgbClr val="9900FF"/>
          </a:solidFill>
          <a:ln w="57150">
            <a:solidFill>
              <a:srgbClr val="9900FF"/>
            </a:solidFill>
            <a:round/>
            <a:headEnd/>
            <a:tailEnd/>
          </a:ln>
          <a:effectLst>
            <a:glow rad="228600">
              <a:schemeClr val="accent4">
                <a:satMod val="175000"/>
                <a:alpha val="40000"/>
              </a:schemeClr>
            </a:glow>
          </a:effectLst>
        </p:spPr>
        <p:txBody>
          <a:bodyPr wrap="none" anchor="ctr"/>
          <a:lstStyle/>
          <a:p>
            <a:pPr algn="ctr"/>
            <a:r>
              <a:rPr lang="en-US" b="1" dirty="0" smtClean="0">
                <a:solidFill>
                  <a:srgbClr val="FF0000"/>
                </a:solidFill>
                <a:effectLst>
                  <a:outerShdw blurRad="38100" dist="38100" dir="2700000" algn="tl">
                    <a:srgbClr val="000000"/>
                  </a:outerShdw>
                </a:effectLst>
                <a:latin typeface="Tahoma" pitchFamily="34" charset="0"/>
              </a:rPr>
              <a:t>Observer</a:t>
            </a:r>
            <a:endParaRPr lang="en-US" sz="1800" b="1" dirty="0">
              <a:solidFill>
                <a:srgbClr val="FF0000"/>
              </a:solidFill>
              <a:effectLst>
                <a:outerShdw blurRad="38100" dist="38100" dir="2700000" algn="tl">
                  <a:srgbClr val="000000"/>
                </a:outerShdw>
              </a:effectLst>
              <a:latin typeface="Tahoma" pitchFamily="34" charset="0"/>
            </a:endParaRPr>
          </a:p>
        </p:txBody>
      </p:sp>
      <p:sp>
        <p:nvSpPr>
          <p:cNvPr id="12" name="Oval 13"/>
          <p:cNvSpPr>
            <a:spLocks noChangeArrowheads="1"/>
          </p:cNvSpPr>
          <p:nvPr/>
        </p:nvSpPr>
        <p:spPr bwMode="auto">
          <a:xfrm>
            <a:off x="3886200" y="5721894"/>
            <a:ext cx="914400" cy="914400"/>
          </a:xfrm>
          <a:prstGeom prst="ellipse">
            <a:avLst/>
          </a:prstGeom>
          <a:solidFill>
            <a:srgbClr val="9900FF"/>
          </a:solidFill>
          <a:ln w="57150">
            <a:solidFill>
              <a:srgbClr val="9900FF"/>
            </a:solidFill>
            <a:round/>
            <a:headEnd/>
            <a:tailEnd/>
          </a:ln>
          <a:effectLst>
            <a:glow rad="228600">
              <a:schemeClr val="accent4">
                <a:satMod val="175000"/>
                <a:alpha val="40000"/>
              </a:schemeClr>
            </a:glow>
          </a:effectLst>
        </p:spPr>
        <p:txBody>
          <a:bodyPr wrap="none" anchor="ctr"/>
          <a:lstStyle/>
          <a:p>
            <a:pPr algn="ctr"/>
            <a:r>
              <a:rPr lang="en-US" b="1" dirty="0" smtClean="0">
                <a:solidFill>
                  <a:srgbClr val="FF0000"/>
                </a:solidFill>
                <a:effectLst>
                  <a:outerShdw blurRad="38100" dist="38100" dir="2700000" algn="tl">
                    <a:srgbClr val="000000"/>
                  </a:outerShdw>
                </a:effectLst>
                <a:latin typeface="Tahoma" pitchFamily="34" charset="0"/>
              </a:rPr>
              <a:t>The Self </a:t>
            </a:r>
          </a:p>
          <a:p>
            <a:pPr algn="ctr"/>
            <a:r>
              <a:rPr lang="en-US" b="1" dirty="0" smtClean="0">
                <a:solidFill>
                  <a:srgbClr val="FF0000"/>
                </a:solidFill>
                <a:effectLst>
                  <a:outerShdw blurRad="38100" dist="38100" dir="2700000" algn="tl">
                    <a:srgbClr val="000000"/>
                  </a:outerShdw>
                </a:effectLst>
                <a:latin typeface="Tahoma" pitchFamily="34" charset="0"/>
              </a:rPr>
              <a:t>Observer</a:t>
            </a:r>
            <a:endParaRPr lang="en-US" sz="1800" b="1" dirty="0">
              <a:solidFill>
                <a:srgbClr val="FF0000"/>
              </a:solidFill>
              <a:effectLst>
                <a:outerShdw blurRad="38100" dist="38100" dir="2700000" algn="tl">
                  <a:srgbClr val="000000"/>
                </a:outerShdw>
              </a:effectLst>
              <a:latin typeface="Tahoma" pitchFamily="34" charset="0"/>
            </a:endParaRPr>
          </a:p>
        </p:txBody>
      </p:sp>
    </p:spTree>
    <p:extLst>
      <p:ext uri="{BB962C8B-B14F-4D97-AF65-F5344CB8AC3E}">
        <p14:creationId xmlns:p14="http://schemas.microsoft.com/office/powerpoint/2010/main" val="590487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59165" y="-20376"/>
            <a:ext cx="8229600" cy="1149263"/>
          </a:xfrm>
        </p:spPr>
        <p:txBody>
          <a:bodyPr/>
          <a:lstStyle/>
          <a:p>
            <a:r>
              <a:rPr lang="en-GB" dirty="0">
                <a:latin typeface="Bookman Old Style" charset="0"/>
                <a:ea typeface="Bookman Old Style" charset="0"/>
                <a:cs typeface="Bookman Old Style" charset="0"/>
              </a:rPr>
              <a:t>Notes</a:t>
            </a:r>
            <a:endParaRPr lang="it-IT" dirty="0">
              <a:latin typeface="Bookman Old Style" charset="0"/>
              <a:ea typeface="Bookman Old Style" charset="0"/>
              <a:cs typeface="Bookman Old Style" charset="0"/>
            </a:endParaRPr>
          </a:p>
        </p:txBody>
      </p:sp>
      <p:sp>
        <p:nvSpPr>
          <p:cNvPr id="3" name="Segnaposto contenuto 2"/>
          <p:cNvSpPr>
            <a:spLocks noGrp="1"/>
          </p:cNvSpPr>
          <p:nvPr>
            <p:ph idx="1"/>
          </p:nvPr>
        </p:nvSpPr>
        <p:spPr>
          <a:xfrm>
            <a:off x="419622" y="1128887"/>
            <a:ext cx="8229600" cy="5109075"/>
          </a:xfrm>
        </p:spPr>
        <p:txBody>
          <a:bodyPr>
            <a:normAutofit fontScale="25000" lnSpcReduction="20000"/>
          </a:bodyPr>
          <a:lstStyle/>
          <a:p>
            <a:r>
              <a:rPr lang="en-GB" dirty="0"/>
              <a:t> </a:t>
            </a:r>
            <a:endParaRPr lang="it-IT" dirty="0"/>
          </a:p>
          <a:p>
            <a:pPr>
              <a:lnSpc>
                <a:spcPct val="120000"/>
              </a:lnSpc>
              <a:spcBef>
                <a:spcPts val="0"/>
              </a:spcBef>
            </a:pPr>
            <a:r>
              <a:rPr lang="it-IT" sz="8000" dirty="0" err="1" smtClean="0">
                <a:solidFill>
                  <a:srgbClr val="002060"/>
                </a:solidFill>
                <a:latin typeface="Bookman Old Style" charset="0"/>
                <a:ea typeface="Bookman Old Style" charset="0"/>
                <a:cs typeface="Bookman Old Style" charset="0"/>
              </a:rPr>
              <a:t>Tart</a:t>
            </a:r>
            <a:r>
              <a:rPr lang="it-IT" sz="8000" dirty="0" smtClean="0">
                <a:solidFill>
                  <a:srgbClr val="002060"/>
                </a:solidFill>
                <a:latin typeface="Bookman Old Style" charset="0"/>
                <a:ea typeface="Bookman Old Style" charset="0"/>
                <a:cs typeface="Bookman Old Style" charset="0"/>
              </a:rPr>
              <a:t> </a:t>
            </a:r>
            <a:r>
              <a:rPr lang="it-IT" sz="8000" dirty="0">
                <a:solidFill>
                  <a:srgbClr val="002060"/>
                </a:solidFill>
                <a:latin typeface="Bookman Old Style" charset="0"/>
                <a:ea typeface="Bookman Old Style" charset="0"/>
                <a:cs typeface="Bookman Old Style" charset="0"/>
              </a:rPr>
              <a:t>C.T. (1994) </a:t>
            </a:r>
            <a:r>
              <a:rPr lang="it-IT" sz="8000" i="1" dirty="0">
                <a:solidFill>
                  <a:srgbClr val="002060"/>
                </a:solidFill>
                <a:latin typeface="Bookman Old Style" charset="0"/>
                <a:ea typeface="Bookman Old Style" charset="0"/>
                <a:cs typeface="Bookman Old Style" charset="0"/>
              </a:rPr>
              <a:t>Psicologie transpersonali</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vol.I</a:t>
            </a:r>
            <a:r>
              <a:rPr lang="it-IT" sz="8000" dirty="0">
                <a:solidFill>
                  <a:srgbClr val="002060"/>
                </a:solidFill>
                <a:latin typeface="Bookman Old Style" charset="0"/>
                <a:ea typeface="Bookman Old Style" charset="0"/>
                <a:cs typeface="Bookman Old Style" charset="0"/>
              </a:rPr>
              <a:t>, Crisalide, Spingo Saturnia.</a:t>
            </a:r>
          </a:p>
          <a:p>
            <a:pPr>
              <a:lnSpc>
                <a:spcPct val="120000"/>
              </a:lnSpc>
              <a:spcBef>
                <a:spcPts val="0"/>
              </a:spcBef>
            </a:pPr>
            <a:r>
              <a:rPr lang="it-IT" sz="8000" dirty="0" smtClean="0">
                <a:solidFill>
                  <a:srgbClr val="002060"/>
                </a:solidFill>
                <a:latin typeface="Bookman Old Style" charset="0"/>
                <a:ea typeface="Bookman Old Style" charset="0"/>
                <a:cs typeface="Bookman Old Style" charset="0"/>
              </a:rPr>
              <a:t>Reich </a:t>
            </a:r>
            <a:r>
              <a:rPr lang="it-IT" sz="8000" dirty="0" err="1">
                <a:solidFill>
                  <a:srgbClr val="002060"/>
                </a:solidFill>
                <a:latin typeface="Bookman Old Style" charset="0"/>
                <a:ea typeface="Bookman Old Style" charset="0"/>
                <a:cs typeface="Bookman Old Style" charset="0"/>
              </a:rPr>
              <a:t>W</a:t>
            </a:r>
            <a:r>
              <a:rPr lang="it-IT" sz="8000" dirty="0">
                <a:solidFill>
                  <a:srgbClr val="002060"/>
                </a:solidFill>
                <a:latin typeface="Bookman Old Style" charset="0"/>
                <a:ea typeface="Bookman Old Style" charset="0"/>
                <a:cs typeface="Bookman Old Style" charset="0"/>
              </a:rPr>
              <a:t>.(1961)</a:t>
            </a:r>
            <a:r>
              <a:rPr lang="it-IT" sz="8000" i="1" dirty="0">
                <a:solidFill>
                  <a:srgbClr val="002060"/>
                </a:solidFill>
                <a:latin typeface="Bookman Old Style" charset="0"/>
                <a:ea typeface="Bookman Old Style" charset="0"/>
                <a:cs typeface="Bookman Old Style" charset="0"/>
              </a:rPr>
              <a:t>La funzione dell’orgasmo</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Sugarco</a:t>
            </a:r>
            <a:r>
              <a:rPr lang="it-IT" sz="8000" dirty="0">
                <a:solidFill>
                  <a:srgbClr val="002060"/>
                </a:solidFill>
                <a:latin typeface="Bookman Old Style" charset="0"/>
                <a:ea typeface="Bookman Old Style" charset="0"/>
                <a:cs typeface="Bookman Old Style" charset="0"/>
              </a:rPr>
              <a:t>, Milano.</a:t>
            </a:r>
          </a:p>
          <a:p>
            <a:pPr>
              <a:lnSpc>
                <a:spcPct val="120000"/>
              </a:lnSpc>
              <a:spcBef>
                <a:spcPts val="0"/>
              </a:spcBef>
            </a:pPr>
            <a:r>
              <a:rPr lang="en-GB" sz="8000" dirty="0" err="1">
                <a:solidFill>
                  <a:srgbClr val="002060"/>
                </a:solidFill>
                <a:latin typeface="Bookman Old Style" charset="0"/>
                <a:ea typeface="Bookman Old Style" charset="0"/>
                <a:cs typeface="Bookman Old Style" charset="0"/>
              </a:rPr>
              <a:t>Mellaart</a:t>
            </a:r>
            <a:r>
              <a:rPr lang="en-GB" sz="8000" dirty="0">
                <a:solidFill>
                  <a:srgbClr val="002060"/>
                </a:solidFill>
                <a:latin typeface="Bookman Old Style" charset="0"/>
                <a:ea typeface="Bookman Old Style" charset="0"/>
                <a:cs typeface="Bookman Old Style" charset="0"/>
              </a:rPr>
              <a:t> J. (1967), </a:t>
            </a:r>
            <a:r>
              <a:rPr lang="en-GB" sz="8000" i="1" dirty="0" err="1">
                <a:solidFill>
                  <a:srgbClr val="002060"/>
                </a:solidFill>
                <a:latin typeface="Bookman Old Style" charset="0"/>
                <a:ea typeface="Bookman Old Style" charset="0"/>
                <a:cs typeface="Bookman Old Style" charset="0"/>
              </a:rPr>
              <a:t>Catal</a:t>
            </a:r>
            <a:r>
              <a:rPr lang="en-GB" sz="8000" i="1" dirty="0">
                <a:solidFill>
                  <a:srgbClr val="002060"/>
                </a:solidFill>
                <a:latin typeface="Bookman Old Style" charset="0"/>
                <a:ea typeface="Bookman Old Style" charset="0"/>
                <a:cs typeface="Bookman Old Style" charset="0"/>
              </a:rPr>
              <a:t> </a:t>
            </a:r>
            <a:r>
              <a:rPr lang="en-GB" sz="8000" i="1" dirty="0" err="1">
                <a:solidFill>
                  <a:srgbClr val="002060"/>
                </a:solidFill>
                <a:latin typeface="Bookman Old Style" charset="0"/>
                <a:ea typeface="Bookman Old Style" charset="0"/>
                <a:cs typeface="Bookman Old Style" charset="0"/>
              </a:rPr>
              <a:t>huyuk</a:t>
            </a:r>
            <a:r>
              <a:rPr lang="en-GB" sz="8000" dirty="0">
                <a:solidFill>
                  <a:srgbClr val="002060"/>
                </a:solidFill>
                <a:latin typeface="Bookman Old Style" charset="0"/>
                <a:ea typeface="Bookman Old Style" charset="0"/>
                <a:cs typeface="Bookman Old Style" charset="0"/>
              </a:rPr>
              <a:t>, McGraw-Hill, New York.</a:t>
            </a:r>
            <a:endParaRPr lang="it-IT" sz="8000" dirty="0">
              <a:solidFill>
                <a:srgbClr val="002060"/>
              </a:solidFill>
              <a:latin typeface="Bookman Old Style" charset="0"/>
              <a:ea typeface="Bookman Old Style" charset="0"/>
              <a:cs typeface="Bookman Old Style" charset="0"/>
            </a:endParaRPr>
          </a:p>
          <a:p>
            <a:pPr>
              <a:lnSpc>
                <a:spcPct val="120000"/>
              </a:lnSpc>
              <a:spcBef>
                <a:spcPts val="0"/>
              </a:spcBef>
            </a:pPr>
            <a:r>
              <a:rPr lang="it-IT" sz="8000" dirty="0" err="1">
                <a:solidFill>
                  <a:srgbClr val="002060"/>
                </a:solidFill>
                <a:latin typeface="Bookman Old Style" charset="0"/>
                <a:ea typeface="Bookman Old Style" charset="0"/>
                <a:cs typeface="Bookman Old Style" charset="0"/>
              </a:rPr>
              <a:t>Eisler</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R</a:t>
            </a:r>
            <a:r>
              <a:rPr lang="it-IT" sz="8000" dirty="0">
                <a:solidFill>
                  <a:srgbClr val="002060"/>
                </a:solidFill>
                <a:latin typeface="Bookman Old Style" charset="0"/>
                <a:ea typeface="Bookman Old Style" charset="0"/>
                <a:cs typeface="Bookman Old Style" charset="0"/>
              </a:rPr>
              <a:t>. (1996), </a:t>
            </a:r>
            <a:r>
              <a:rPr lang="it-IT" sz="8000" i="1" dirty="0">
                <a:solidFill>
                  <a:srgbClr val="002060"/>
                </a:solidFill>
                <a:latin typeface="Bookman Old Style" charset="0"/>
                <a:ea typeface="Bookman Old Style" charset="0"/>
                <a:cs typeface="Bookman Old Style" charset="0"/>
              </a:rPr>
              <a:t>Il calice e la spada</a:t>
            </a:r>
            <a:r>
              <a:rPr lang="it-IT" sz="8000" dirty="0">
                <a:solidFill>
                  <a:srgbClr val="002060"/>
                </a:solidFill>
                <a:latin typeface="Bookman Old Style" charset="0"/>
                <a:ea typeface="Bookman Old Style" charset="0"/>
                <a:cs typeface="Bookman Old Style" charset="0"/>
              </a:rPr>
              <a:t>, Pratiche </a:t>
            </a:r>
            <a:r>
              <a:rPr lang="it-IT" sz="8000" dirty="0" err="1">
                <a:solidFill>
                  <a:srgbClr val="002060"/>
                </a:solidFill>
                <a:latin typeface="Bookman Old Style" charset="0"/>
                <a:ea typeface="Bookman Old Style" charset="0"/>
                <a:cs typeface="Bookman Old Style" charset="0"/>
              </a:rPr>
              <a:t>Editirce</a:t>
            </a:r>
            <a:r>
              <a:rPr lang="it-IT" sz="8000" dirty="0">
                <a:solidFill>
                  <a:srgbClr val="002060"/>
                </a:solidFill>
                <a:latin typeface="Bookman Old Style" charset="0"/>
                <a:ea typeface="Bookman Old Style" charset="0"/>
                <a:cs typeface="Bookman Old Style" charset="0"/>
              </a:rPr>
              <a:t>, Roma.</a:t>
            </a:r>
          </a:p>
          <a:p>
            <a:pPr>
              <a:lnSpc>
                <a:spcPct val="120000"/>
              </a:lnSpc>
              <a:spcBef>
                <a:spcPts val="0"/>
              </a:spcBef>
            </a:pPr>
            <a:r>
              <a:rPr lang="en-GB" sz="8000" dirty="0" err="1" smtClean="0">
                <a:solidFill>
                  <a:srgbClr val="002060"/>
                </a:solidFill>
                <a:latin typeface="Bookman Old Style" charset="0"/>
                <a:ea typeface="Bookman Old Style" charset="0"/>
                <a:cs typeface="Bookman Old Style" charset="0"/>
              </a:rPr>
              <a:t>Gimbutas</a:t>
            </a:r>
            <a:r>
              <a:rPr lang="en-GB" sz="8000" dirty="0" smtClean="0">
                <a:solidFill>
                  <a:srgbClr val="002060"/>
                </a:solidFill>
                <a:latin typeface="Bookman Old Style" charset="0"/>
                <a:ea typeface="Bookman Old Style" charset="0"/>
                <a:cs typeface="Bookman Old Style" charset="0"/>
              </a:rPr>
              <a:t> </a:t>
            </a:r>
            <a:r>
              <a:rPr lang="en-GB" sz="8000" dirty="0">
                <a:solidFill>
                  <a:srgbClr val="002060"/>
                </a:solidFill>
                <a:latin typeface="Bookman Old Style" charset="0"/>
                <a:ea typeface="Bookman Old Style" charset="0"/>
                <a:cs typeface="Bookman Old Style" charset="0"/>
              </a:rPr>
              <a:t>M. (1982), </a:t>
            </a:r>
            <a:r>
              <a:rPr lang="en-GB" sz="8000" i="1" dirty="0">
                <a:solidFill>
                  <a:srgbClr val="002060"/>
                </a:solidFill>
                <a:latin typeface="Bookman Old Style" charset="0"/>
                <a:ea typeface="Bookman Old Style" charset="0"/>
                <a:cs typeface="Bookman Old Style" charset="0"/>
              </a:rPr>
              <a:t>The Goddess and Gods of Old Europe, 700-3500 B.C.</a:t>
            </a:r>
            <a:r>
              <a:rPr lang="en-GB" sz="8000" dirty="0">
                <a:solidFill>
                  <a:srgbClr val="002060"/>
                </a:solidFill>
                <a:latin typeface="Bookman Old Style" charset="0"/>
                <a:ea typeface="Bookman Old Style" charset="0"/>
                <a:cs typeface="Bookman Old Style" charset="0"/>
              </a:rPr>
              <a:t>, University of California Press, Berkeley and Los Angeles.</a:t>
            </a:r>
            <a:endParaRPr lang="it-IT" sz="8000" dirty="0">
              <a:solidFill>
                <a:srgbClr val="002060"/>
              </a:solidFill>
              <a:latin typeface="Bookman Old Style" charset="0"/>
              <a:ea typeface="Bookman Old Style" charset="0"/>
              <a:cs typeface="Bookman Old Style" charset="0"/>
            </a:endParaRPr>
          </a:p>
          <a:p>
            <a:pPr>
              <a:lnSpc>
                <a:spcPct val="120000"/>
              </a:lnSpc>
              <a:spcBef>
                <a:spcPts val="0"/>
              </a:spcBef>
            </a:pPr>
            <a:r>
              <a:rPr lang="it-IT" sz="8000" dirty="0">
                <a:solidFill>
                  <a:srgbClr val="002060"/>
                </a:solidFill>
                <a:latin typeface="Bookman Old Style" charset="0"/>
                <a:ea typeface="Bookman Old Style" charset="0"/>
                <a:cs typeface="Bookman Old Style" charset="0"/>
              </a:rPr>
              <a:t>Reich </a:t>
            </a:r>
            <a:r>
              <a:rPr lang="it-IT" sz="8000" dirty="0" err="1">
                <a:solidFill>
                  <a:srgbClr val="002060"/>
                </a:solidFill>
                <a:latin typeface="Bookman Old Style" charset="0"/>
                <a:ea typeface="Bookman Old Style" charset="0"/>
                <a:cs typeface="Bookman Old Style" charset="0"/>
              </a:rPr>
              <a:t>W</a:t>
            </a:r>
            <a:r>
              <a:rPr lang="it-IT" sz="8000" dirty="0">
                <a:solidFill>
                  <a:srgbClr val="002060"/>
                </a:solidFill>
                <a:latin typeface="Bookman Old Style" charset="0"/>
                <a:ea typeface="Bookman Old Style" charset="0"/>
                <a:cs typeface="Bookman Old Style" charset="0"/>
              </a:rPr>
              <a:t>. (1972), </a:t>
            </a:r>
            <a:r>
              <a:rPr lang="it-IT" sz="8000" i="1" dirty="0">
                <a:solidFill>
                  <a:srgbClr val="002060"/>
                </a:solidFill>
                <a:latin typeface="Bookman Old Style" charset="0"/>
                <a:ea typeface="Bookman Old Style" charset="0"/>
                <a:cs typeface="Bookman Old Style" charset="0"/>
              </a:rPr>
              <a:t>Irruzione della morale coercitiva</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Sugarco</a:t>
            </a:r>
            <a:r>
              <a:rPr lang="it-IT" sz="8000" dirty="0">
                <a:solidFill>
                  <a:srgbClr val="002060"/>
                </a:solidFill>
                <a:latin typeface="Bookman Old Style" charset="0"/>
                <a:ea typeface="Bookman Old Style" charset="0"/>
                <a:cs typeface="Bookman Old Style" charset="0"/>
              </a:rPr>
              <a:t>, Milano.</a:t>
            </a:r>
          </a:p>
          <a:p>
            <a:pPr>
              <a:lnSpc>
                <a:spcPct val="120000"/>
              </a:lnSpc>
              <a:spcBef>
                <a:spcPts val="0"/>
              </a:spcBef>
            </a:pPr>
            <a:r>
              <a:rPr lang="it-IT" sz="8000" dirty="0" err="1">
                <a:solidFill>
                  <a:srgbClr val="002060"/>
                </a:solidFill>
                <a:latin typeface="Bookman Old Style" charset="0"/>
                <a:ea typeface="Bookman Old Style" charset="0"/>
                <a:cs typeface="Bookman Old Style" charset="0"/>
              </a:rPr>
              <a:t>Grof</a:t>
            </a:r>
            <a:r>
              <a:rPr lang="it-IT" sz="8000" dirty="0">
                <a:solidFill>
                  <a:srgbClr val="002060"/>
                </a:solidFill>
                <a:latin typeface="Bookman Old Style" charset="0"/>
                <a:ea typeface="Bookman Old Style" charset="0"/>
                <a:cs typeface="Bookman Old Style" charset="0"/>
              </a:rPr>
              <a:t> S. (1998), </a:t>
            </a:r>
            <a:r>
              <a:rPr lang="it-IT" sz="8000" i="1" dirty="0">
                <a:solidFill>
                  <a:srgbClr val="002060"/>
                </a:solidFill>
                <a:latin typeface="Bookman Old Style" charset="0"/>
                <a:ea typeface="Bookman Old Style" charset="0"/>
                <a:cs typeface="Bookman Old Style" charset="0"/>
              </a:rPr>
              <a:t>Il gioco cosmico della mente</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Red</a:t>
            </a:r>
            <a:r>
              <a:rPr lang="it-IT" sz="8000" dirty="0">
                <a:solidFill>
                  <a:srgbClr val="002060"/>
                </a:solidFill>
                <a:latin typeface="Bookman Old Style" charset="0"/>
                <a:ea typeface="Bookman Old Style" charset="0"/>
                <a:cs typeface="Bookman Old Style" charset="0"/>
              </a:rPr>
              <a:t>, Como.</a:t>
            </a:r>
          </a:p>
          <a:p>
            <a:pPr>
              <a:lnSpc>
                <a:spcPct val="120000"/>
              </a:lnSpc>
              <a:spcBef>
                <a:spcPts val="0"/>
              </a:spcBef>
            </a:pPr>
            <a:r>
              <a:rPr lang="it-IT" sz="8000" dirty="0" err="1" smtClean="0">
                <a:solidFill>
                  <a:srgbClr val="002060"/>
                </a:solidFill>
                <a:latin typeface="Bookman Old Style" charset="0"/>
                <a:ea typeface="Bookman Old Style" charset="0"/>
                <a:cs typeface="Bookman Old Style" charset="0"/>
              </a:rPr>
              <a:t>Bohr</a:t>
            </a:r>
            <a:r>
              <a:rPr lang="it-IT" sz="8000" dirty="0" smtClean="0">
                <a:solidFill>
                  <a:srgbClr val="002060"/>
                </a:solidFill>
                <a:latin typeface="Bookman Old Style" charset="0"/>
                <a:ea typeface="Bookman Old Style" charset="0"/>
                <a:cs typeface="Bookman Old Style" charset="0"/>
              </a:rPr>
              <a:t> </a:t>
            </a:r>
            <a:r>
              <a:rPr lang="it-IT" sz="8000" dirty="0">
                <a:solidFill>
                  <a:srgbClr val="002060"/>
                </a:solidFill>
                <a:latin typeface="Bookman Old Style" charset="0"/>
                <a:ea typeface="Bookman Old Style" charset="0"/>
                <a:cs typeface="Bookman Old Style" charset="0"/>
              </a:rPr>
              <a:t>N. (1969), </a:t>
            </a:r>
            <a:r>
              <a:rPr lang="it-IT" sz="8000" i="1" dirty="0">
                <a:solidFill>
                  <a:srgbClr val="002060"/>
                </a:solidFill>
                <a:latin typeface="Bookman Old Style" charset="0"/>
                <a:ea typeface="Bookman Old Style" charset="0"/>
                <a:cs typeface="Bookman Old Style" charset="0"/>
              </a:rPr>
              <a:t>I quanti e la vita, </a:t>
            </a:r>
            <a:r>
              <a:rPr lang="it-IT" sz="8000" dirty="0">
                <a:solidFill>
                  <a:srgbClr val="002060"/>
                </a:solidFill>
                <a:latin typeface="Bookman Old Style" charset="0"/>
                <a:ea typeface="Bookman Old Style" charset="0"/>
                <a:cs typeface="Bookman Old Style" charset="0"/>
              </a:rPr>
              <a:t>Bollati </a:t>
            </a:r>
            <a:r>
              <a:rPr lang="it-IT" sz="8000" dirty="0" err="1">
                <a:solidFill>
                  <a:srgbClr val="002060"/>
                </a:solidFill>
                <a:latin typeface="Bookman Old Style" charset="0"/>
                <a:ea typeface="Bookman Old Style" charset="0"/>
                <a:cs typeface="Bookman Old Style" charset="0"/>
              </a:rPr>
              <a:t>Boringhieri</a:t>
            </a:r>
            <a:r>
              <a:rPr lang="it-IT" sz="8000" dirty="0">
                <a:solidFill>
                  <a:srgbClr val="002060"/>
                </a:solidFill>
                <a:latin typeface="Bookman Old Style" charset="0"/>
                <a:ea typeface="Bookman Old Style" charset="0"/>
                <a:cs typeface="Bookman Old Style" charset="0"/>
              </a:rPr>
              <a:t>, Torino.</a:t>
            </a:r>
          </a:p>
          <a:p>
            <a:endParaRPr lang="it-IT" dirty="0">
              <a:solidFill>
                <a:srgbClr val="002060"/>
              </a:solidFill>
            </a:endParaRPr>
          </a:p>
          <a:p>
            <a:endParaRPr lang="it-IT" dirty="0">
              <a:solidFill>
                <a:srgbClr val="002060"/>
              </a:solidFill>
            </a:endParaRPr>
          </a:p>
          <a:p>
            <a:endParaRPr lang="it-IT" dirty="0">
              <a:solidFill>
                <a:srgbClr val="002060"/>
              </a:solidFill>
            </a:endParaRPr>
          </a:p>
          <a:p>
            <a:pPr lvl="0"/>
            <a:endParaRPr lang="it-IT" dirty="0">
              <a:solidFill>
                <a:srgbClr val="002060"/>
              </a:solidFill>
            </a:endParaRPr>
          </a:p>
          <a:p>
            <a:r>
              <a:rPr lang="it-IT" dirty="0">
                <a:solidFill>
                  <a:srgbClr val="002060"/>
                </a:solidFill>
              </a:rPr>
              <a:t> </a:t>
            </a:r>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12296192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59165" y="-20376"/>
            <a:ext cx="8229600" cy="1149263"/>
          </a:xfrm>
        </p:spPr>
        <p:txBody>
          <a:bodyPr/>
          <a:lstStyle/>
          <a:p>
            <a:r>
              <a:rPr lang="en-GB" dirty="0">
                <a:latin typeface="Bookman Old Style" charset="0"/>
                <a:ea typeface="Bookman Old Style" charset="0"/>
                <a:cs typeface="Bookman Old Style" charset="0"/>
              </a:rPr>
              <a:t>Notes</a:t>
            </a:r>
            <a:endParaRPr lang="it-IT" dirty="0">
              <a:latin typeface="Bookman Old Style" charset="0"/>
              <a:ea typeface="Bookman Old Style" charset="0"/>
              <a:cs typeface="Bookman Old Style" charset="0"/>
            </a:endParaRPr>
          </a:p>
        </p:txBody>
      </p:sp>
      <p:sp>
        <p:nvSpPr>
          <p:cNvPr id="3" name="Segnaposto contenuto 2"/>
          <p:cNvSpPr>
            <a:spLocks noGrp="1"/>
          </p:cNvSpPr>
          <p:nvPr>
            <p:ph idx="1"/>
          </p:nvPr>
        </p:nvSpPr>
        <p:spPr>
          <a:xfrm>
            <a:off x="419622" y="1128887"/>
            <a:ext cx="8229600" cy="5109075"/>
          </a:xfrm>
        </p:spPr>
        <p:txBody>
          <a:bodyPr>
            <a:normAutofit fontScale="25000" lnSpcReduction="20000"/>
          </a:bodyPr>
          <a:lstStyle/>
          <a:p>
            <a:r>
              <a:rPr lang="en-GB" dirty="0"/>
              <a:t> </a:t>
            </a:r>
            <a:endParaRPr lang="it-IT" dirty="0"/>
          </a:p>
          <a:p>
            <a:r>
              <a:rPr lang="en-GB" dirty="0"/>
              <a:t> </a:t>
            </a:r>
            <a:endParaRPr lang="it-IT" dirty="0"/>
          </a:p>
          <a:p>
            <a:pPr>
              <a:lnSpc>
                <a:spcPct val="120000"/>
              </a:lnSpc>
              <a:spcBef>
                <a:spcPts val="0"/>
              </a:spcBef>
            </a:pPr>
            <a:r>
              <a:rPr lang="en-GB" sz="8000" dirty="0">
                <a:solidFill>
                  <a:srgbClr val="002060"/>
                </a:solidFill>
                <a:latin typeface="Bookman Old Style" charset="0"/>
                <a:ea typeface="Bookman Old Style" charset="0"/>
                <a:cs typeface="Bookman Old Style" charset="0"/>
              </a:rPr>
              <a:t>Heisenberg W. (1958) </a:t>
            </a:r>
            <a:r>
              <a:rPr lang="en-GB" sz="8000" i="1" dirty="0">
                <a:solidFill>
                  <a:srgbClr val="002060"/>
                </a:solidFill>
                <a:latin typeface="Bookman Old Style" charset="0"/>
                <a:ea typeface="Bookman Old Style" charset="0"/>
                <a:cs typeface="Bookman Old Style" charset="0"/>
              </a:rPr>
              <a:t>The representation of Nature in Contemporary </a:t>
            </a:r>
            <a:r>
              <a:rPr lang="en-GB" sz="8000" i="1" dirty="0" err="1">
                <a:solidFill>
                  <a:srgbClr val="002060"/>
                </a:solidFill>
                <a:latin typeface="Bookman Old Style" charset="0"/>
                <a:ea typeface="Bookman Old Style" charset="0"/>
                <a:cs typeface="Bookman Old Style" charset="0"/>
              </a:rPr>
              <a:t>Pshysics</a:t>
            </a:r>
            <a:r>
              <a:rPr lang="en-GB" sz="8000" dirty="0">
                <a:solidFill>
                  <a:srgbClr val="002060"/>
                </a:solidFill>
                <a:latin typeface="Bookman Old Style" charset="0"/>
                <a:ea typeface="Bookman Old Style" charset="0"/>
                <a:cs typeface="Bookman Old Style" charset="0"/>
              </a:rPr>
              <a:t>, in “Daedalus”, vol. 87.</a:t>
            </a:r>
            <a:endParaRPr lang="it-IT" sz="8000" dirty="0">
              <a:solidFill>
                <a:srgbClr val="002060"/>
              </a:solidFill>
              <a:latin typeface="Bookman Old Style" charset="0"/>
              <a:ea typeface="Bookman Old Style" charset="0"/>
              <a:cs typeface="Bookman Old Style" charset="0"/>
            </a:endParaRPr>
          </a:p>
          <a:p>
            <a:pPr>
              <a:lnSpc>
                <a:spcPct val="120000"/>
              </a:lnSpc>
              <a:spcBef>
                <a:spcPts val="0"/>
              </a:spcBef>
            </a:pPr>
            <a:r>
              <a:rPr lang="en-GB" sz="8000" dirty="0">
                <a:solidFill>
                  <a:srgbClr val="002060"/>
                </a:solidFill>
                <a:latin typeface="Bookman Old Style" charset="0"/>
                <a:ea typeface="Bookman Old Style" charset="0"/>
                <a:cs typeface="Bookman Old Style" charset="0"/>
              </a:rPr>
              <a:t>Bell J.S. (1987), </a:t>
            </a:r>
            <a:r>
              <a:rPr lang="en-GB" sz="8000" i="1" dirty="0" err="1">
                <a:solidFill>
                  <a:srgbClr val="002060"/>
                </a:solidFill>
                <a:latin typeface="Bookman Old Style" charset="0"/>
                <a:ea typeface="Bookman Old Style" charset="0"/>
                <a:cs typeface="Bookman Old Style" charset="0"/>
              </a:rPr>
              <a:t>Speakable</a:t>
            </a:r>
            <a:r>
              <a:rPr lang="en-GB" sz="8000" i="1" dirty="0">
                <a:solidFill>
                  <a:srgbClr val="002060"/>
                </a:solidFill>
                <a:latin typeface="Bookman Old Style" charset="0"/>
                <a:ea typeface="Bookman Old Style" charset="0"/>
                <a:cs typeface="Bookman Old Style" charset="0"/>
              </a:rPr>
              <a:t> and Unspeakable in Quantum Mechanics</a:t>
            </a:r>
            <a:r>
              <a:rPr lang="en-GB" sz="8000" dirty="0">
                <a:solidFill>
                  <a:srgbClr val="002060"/>
                </a:solidFill>
                <a:latin typeface="Bookman Old Style" charset="0"/>
                <a:ea typeface="Bookman Old Style" charset="0"/>
                <a:cs typeface="Bookman Old Style" charset="0"/>
              </a:rPr>
              <a:t>, Cambridge University Press.</a:t>
            </a:r>
            <a:endParaRPr lang="it-IT" sz="8000" dirty="0">
              <a:solidFill>
                <a:srgbClr val="002060"/>
              </a:solidFill>
              <a:latin typeface="Bookman Old Style" charset="0"/>
              <a:ea typeface="Bookman Old Style" charset="0"/>
              <a:cs typeface="Bookman Old Style" charset="0"/>
            </a:endParaRPr>
          </a:p>
          <a:p>
            <a:pPr>
              <a:lnSpc>
                <a:spcPct val="120000"/>
              </a:lnSpc>
              <a:spcBef>
                <a:spcPts val="0"/>
              </a:spcBef>
            </a:pPr>
            <a:r>
              <a:rPr lang="it-IT" sz="8000" dirty="0">
                <a:solidFill>
                  <a:srgbClr val="002060"/>
                </a:solidFill>
                <a:latin typeface="Bookman Old Style" charset="0"/>
                <a:ea typeface="Bookman Old Style" charset="0"/>
                <a:cs typeface="Bookman Old Style" charset="0"/>
              </a:rPr>
              <a:t>Kuhn T. (1978) </a:t>
            </a:r>
            <a:r>
              <a:rPr lang="it-IT" sz="8000" i="1" dirty="0">
                <a:solidFill>
                  <a:srgbClr val="002060"/>
                </a:solidFill>
                <a:latin typeface="Bookman Old Style" charset="0"/>
                <a:ea typeface="Bookman Old Style" charset="0"/>
                <a:cs typeface="Bookman Old Style" charset="0"/>
              </a:rPr>
              <a:t>La struttura delle rivoluzioni scientifiche,</a:t>
            </a:r>
            <a:r>
              <a:rPr lang="it-IT" sz="8000" dirty="0">
                <a:solidFill>
                  <a:srgbClr val="002060"/>
                </a:solidFill>
                <a:latin typeface="Bookman Old Style" charset="0"/>
                <a:ea typeface="Bookman Old Style" charset="0"/>
                <a:cs typeface="Bookman Old Style" charset="0"/>
              </a:rPr>
              <a:t> Einaudi, Torino.</a:t>
            </a:r>
          </a:p>
          <a:p>
            <a:pPr>
              <a:lnSpc>
                <a:spcPct val="120000"/>
              </a:lnSpc>
              <a:spcBef>
                <a:spcPts val="0"/>
              </a:spcBef>
            </a:pPr>
            <a:r>
              <a:rPr lang="it-IT" sz="8000" dirty="0" err="1">
                <a:solidFill>
                  <a:srgbClr val="002060"/>
                </a:solidFill>
                <a:latin typeface="Bookman Old Style" charset="0"/>
                <a:ea typeface="Bookman Old Style" charset="0"/>
                <a:cs typeface="Bookman Old Style" charset="0"/>
              </a:rPr>
              <a:t>Quoted</a:t>
            </a:r>
            <a:r>
              <a:rPr lang="it-IT" sz="8000" dirty="0">
                <a:solidFill>
                  <a:srgbClr val="002060"/>
                </a:solidFill>
                <a:latin typeface="Bookman Old Style" charset="0"/>
                <a:ea typeface="Bookman Old Style" charset="0"/>
                <a:cs typeface="Bookman Old Style" charset="0"/>
              </a:rPr>
              <a:t> in </a:t>
            </a:r>
            <a:r>
              <a:rPr lang="it-IT" sz="8000" dirty="0" err="1">
                <a:solidFill>
                  <a:srgbClr val="002060"/>
                </a:solidFill>
                <a:latin typeface="Bookman Old Style" charset="0"/>
                <a:ea typeface="Bookman Old Style" charset="0"/>
                <a:cs typeface="Bookman Old Style" charset="0"/>
              </a:rPr>
              <a:t>Brennan</a:t>
            </a:r>
            <a:r>
              <a:rPr lang="it-IT" sz="8000" dirty="0">
                <a:solidFill>
                  <a:srgbClr val="002060"/>
                </a:solidFill>
                <a:latin typeface="Bookman Old Style" charset="0"/>
                <a:ea typeface="Bookman Old Style" charset="0"/>
                <a:cs typeface="Bookman Old Style" charset="0"/>
              </a:rPr>
              <a:t> A.B: (1990), </a:t>
            </a:r>
            <a:r>
              <a:rPr lang="it-IT" sz="8000" i="1" dirty="0">
                <a:solidFill>
                  <a:srgbClr val="002060"/>
                </a:solidFill>
                <a:latin typeface="Bookman Old Style" charset="0"/>
                <a:ea typeface="Bookman Old Style" charset="0"/>
                <a:cs typeface="Bookman Old Style" charset="0"/>
              </a:rPr>
              <a:t>Mani di luce</a:t>
            </a:r>
            <a:r>
              <a:rPr lang="it-IT" sz="8000" dirty="0">
                <a:solidFill>
                  <a:srgbClr val="002060"/>
                </a:solidFill>
                <a:latin typeface="Bookman Old Style" charset="0"/>
                <a:ea typeface="Bookman Old Style" charset="0"/>
                <a:cs typeface="Bookman Old Style" charset="0"/>
              </a:rPr>
              <a:t>, Longanesi, Milano.</a:t>
            </a:r>
          </a:p>
          <a:p>
            <a:pPr>
              <a:lnSpc>
                <a:spcPct val="120000"/>
              </a:lnSpc>
              <a:spcBef>
                <a:spcPts val="0"/>
              </a:spcBef>
            </a:pPr>
            <a:r>
              <a:rPr lang="it-IT" sz="8000" dirty="0" err="1">
                <a:solidFill>
                  <a:srgbClr val="002060"/>
                </a:solidFill>
                <a:latin typeface="Bookman Old Style" charset="0"/>
                <a:ea typeface="Bookman Old Style" charset="0"/>
                <a:cs typeface="Bookman Old Style" charset="0"/>
              </a:rPr>
              <a:t>Pert</a:t>
            </a:r>
            <a:r>
              <a:rPr lang="it-IT" sz="8000" dirty="0">
                <a:solidFill>
                  <a:srgbClr val="002060"/>
                </a:solidFill>
                <a:latin typeface="Bookman Old Style" charset="0"/>
                <a:ea typeface="Bookman Old Style" charset="0"/>
                <a:cs typeface="Bookman Old Style" charset="0"/>
              </a:rPr>
              <a:t> C., (2001) </a:t>
            </a:r>
            <a:r>
              <a:rPr lang="it-IT" sz="8000" i="1" dirty="0">
                <a:solidFill>
                  <a:srgbClr val="002060"/>
                </a:solidFill>
                <a:latin typeface="Bookman Old Style" charset="0"/>
                <a:ea typeface="Bookman Old Style" charset="0"/>
                <a:cs typeface="Bookman Old Style" charset="0"/>
              </a:rPr>
              <a:t>Molecole d’emozioni</a:t>
            </a:r>
            <a:r>
              <a:rPr lang="it-IT" sz="8000" dirty="0">
                <a:solidFill>
                  <a:srgbClr val="002060"/>
                </a:solidFill>
                <a:latin typeface="Bookman Old Style" charset="0"/>
                <a:ea typeface="Bookman Old Style" charset="0"/>
                <a:cs typeface="Bookman Old Style" charset="0"/>
              </a:rPr>
              <a:t>, Corbaccio, Milano.</a:t>
            </a:r>
          </a:p>
          <a:p>
            <a:pPr>
              <a:lnSpc>
                <a:spcPct val="120000"/>
              </a:lnSpc>
              <a:spcBef>
                <a:spcPts val="0"/>
              </a:spcBef>
            </a:pPr>
            <a:r>
              <a:rPr lang="en-GB" sz="8000" dirty="0" err="1">
                <a:solidFill>
                  <a:srgbClr val="002060"/>
                </a:solidFill>
                <a:latin typeface="Bookman Old Style" charset="0"/>
                <a:ea typeface="Bookman Old Style" charset="0"/>
                <a:cs typeface="Bookman Old Style" charset="0"/>
              </a:rPr>
              <a:t>Bohm</a:t>
            </a:r>
            <a:r>
              <a:rPr lang="en-GB" sz="8000" dirty="0">
                <a:solidFill>
                  <a:srgbClr val="002060"/>
                </a:solidFill>
                <a:latin typeface="Bookman Old Style" charset="0"/>
                <a:ea typeface="Bookman Old Style" charset="0"/>
                <a:cs typeface="Bookman Old Style" charset="0"/>
              </a:rPr>
              <a:t> D. (1980), </a:t>
            </a:r>
            <a:r>
              <a:rPr lang="en-GB" sz="8000" i="1" dirty="0">
                <a:solidFill>
                  <a:srgbClr val="002060"/>
                </a:solidFill>
                <a:latin typeface="Bookman Old Style" charset="0"/>
                <a:ea typeface="Bookman Old Style" charset="0"/>
                <a:cs typeface="Bookman Old Style" charset="0"/>
              </a:rPr>
              <a:t>Wholeness and the Implicate Order</a:t>
            </a:r>
            <a:r>
              <a:rPr lang="en-GB" sz="8000" dirty="0">
                <a:solidFill>
                  <a:srgbClr val="002060"/>
                </a:solidFill>
                <a:latin typeface="Bookman Old Style" charset="0"/>
                <a:ea typeface="Bookman Old Style" charset="0"/>
                <a:cs typeface="Bookman Old Style" charset="0"/>
              </a:rPr>
              <a:t>, Routledge and Kegan Paul, London.</a:t>
            </a:r>
            <a:endParaRPr lang="it-IT" sz="8000" dirty="0">
              <a:solidFill>
                <a:srgbClr val="002060"/>
              </a:solidFill>
              <a:latin typeface="Bookman Old Style" charset="0"/>
              <a:ea typeface="Bookman Old Style" charset="0"/>
              <a:cs typeface="Bookman Old Style" charset="0"/>
            </a:endParaRPr>
          </a:p>
          <a:p>
            <a:pPr>
              <a:lnSpc>
                <a:spcPct val="120000"/>
              </a:lnSpc>
              <a:spcBef>
                <a:spcPts val="0"/>
              </a:spcBef>
            </a:pPr>
            <a:r>
              <a:rPr lang="it-IT" sz="8000" dirty="0" err="1">
                <a:solidFill>
                  <a:srgbClr val="002060"/>
                </a:solidFill>
                <a:latin typeface="Bookman Old Style" charset="0"/>
                <a:ea typeface="Bookman Old Style" charset="0"/>
                <a:cs typeface="Bookman Old Style" charset="0"/>
              </a:rPr>
              <a:t>Krishanmurti</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J</a:t>
            </a:r>
            <a:r>
              <a:rPr lang="it-IT" sz="8000" dirty="0">
                <a:solidFill>
                  <a:srgbClr val="002060"/>
                </a:solidFill>
                <a:latin typeface="Bookman Old Style" charset="0"/>
                <a:ea typeface="Bookman Old Style" charset="0"/>
                <a:cs typeface="Bookman Old Style" charset="0"/>
              </a:rPr>
              <a:t>. and </a:t>
            </a:r>
            <a:r>
              <a:rPr lang="it-IT" sz="8000" dirty="0" err="1">
                <a:solidFill>
                  <a:srgbClr val="002060"/>
                </a:solidFill>
                <a:latin typeface="Bookman Old Style" charset="0"/>
                <a:ea typeface="Bookman Old Style" charset="0"/>
                <a:cs typeface="Bookman Old Style" charset="0"/>
              </a:rPr>
              <a:t>Bohm</a:t>
            </a:r>
            <a:r>
              <a:rPr lang="it-IT" sz="8000" dirty="0">
                <a:solidFill>
                  <a:srgbClr val="002060"/>
                </a:solidFill>
                <a:latin typeface="Bookman Old Style" charset="0"/>
                <a:ea typeface="Bookman Old Style" charset="0"/>
                <a:cs typeface="Bookman Old Style" charset="0"/>
              </a:rPr>
              <a:t> D. (1986), </a:t>
            </a:r>
            <a:r>
              <a:rPr lang="it-IT" sz="8000" i="1" dirty="0">
                <a:solidFill>
                  <a:srgbClr val="002060"/>
                </a:solidFill>
                <a:latin typeface="Bookman Old Style" charset="0"/>
                <a:ea typeface="Bookman Old Style" charset="0"/>
                <a:cs typeface="Bookman Old Style" charset="0"/>
              </a:rPr>
              <a:t>Dove il tempo finisce</a:t>
            </a:r>
            <a:r>
              <a:rPr lang="it-IT" sz="8000" dirty="0">
                <a:solidFill>
                  <a:srgbClr val="002060"/>
                </a:solidFill>
                <a:latin typeface="Bookman Old Style" charset="0"/>
                <a:ea typeface="Bookman Old Style" charset="0"/>
                <a:cs typeface="Bookman Old Style" charset="0"/>
              </a:rPr>
              <a:t>, Astrolabio, Ubaldini, Roma.</a:t>
            </a:r>
          </a:p>
          <a:p>
            <a:pPr>
              <a:lnSpc>
                <a:spcPct val="120000"/>
              </a:lnSpc>
              <a:spcBef>
                <a:spcPts val="0"/>
              </a:spcBef>
            </a:pPr>
            <a:endParaRPr lang="it-IT" sz="8000" dirty="0"/>
          </a:p>
          <a:p>
            <a:pPr>
              <a:lnSpc>
                <a:spcPct val="120000"/>
              </a:lnSpc>
              <a:spcBef>
                <a:spcPts val="0"/>
              </a:spcBef>
            </a:pPr>
            <a:endParaRPr lang="it-IT" sz="8000" dirty="0"/>
          </a:p>
          <a:p>
            <a:endParaRPr lang="it-IT" dirty="0"/>
          </a:p>
          <a:p>
            <a:endParaRPr lang="it-IT" dirty="0"/>
          </a:p>
          <a:p>
            <a:pPr lvl="0"/>
            <a:endParaRPr lang="it-IT" dirty="0"/>
          </a:p>
          <a:p>
            <a:r>
              <a:rPr lang="it-IT" dirty="0"/>
              <a:t> </a:t>
            </a:r>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17229139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59165" y="0"/>
            <a:ext cx="7645591" cy="1136738"/>
          </a:xfrm>
        </p:spPr>
        <p:txBody>
          <a:bodyPr/>
          <a:lstStyle/>
          <a:p>
            <a:r>
              <a:rPr lang="en-GB" dirty="0"/>
              <a:t>Notes</a:t>
            </a:r>
            <a:endParaRPr lang="it-IT" dirty="0"/>
          </a:p>
        </p:txBody>
      </p:sp>
      <p:sp>
        <p:nvSpPr>
          <p:cNvPr id="3" name="Segnaposto contenuto 2"/>
          <p:cNvSpPr>
            <a:spLocks noGrp="1"/>
          </p:cNvSpPr>
          <p:nvPr>
            <p:ph idx="1"/>
          </p:nvPr>
        </p:nvSpPr>
        <p:spPr>
          <a:xfrm>
            <a:off x="659165" y="1136739"/>
            <a:ext cx="8229600" cy="5001014"/>
          </a:xfrm>
        </p:spPr>
        <p:txBody>
          <a:bodyPr>
            <a:normAutofit fontScale="25000" lnSpcReduction="20000"/>
          </a:bodyPr>
          <a:lstStyle/>
          <a:p>
            <a:pPr marL="0" indent="0">
              <a:buNone/>
            </a:pPr>
            <a:r>
              <a:rPr lang="en-GB" dirty="0"/>
              <a:t> </a:t>
            </a:r>
            <a:endParaRPr lang="it-IT" dirty="0"/>
          </a:p>
          <a:p>
            <a:pPr marL="0" indent="0">
              <a:buNone/>
            </a:pPr>
            <a:r>
              <a:rPr lang="en-GB" dirty="0"/>
              <a:t> </a:t>
            </a:r>
            <a:endParaRPr lang="it-IT" dirty="0"/>
          </a:p>
          <a:p>
            <a:pPr>
              <a:lnSpc>
                <a:spcPct val="120000"/>
              </a:lnSpc>
              <a:spcBef>
                <a:spcPts val="0"/>
              </a:spcBef>
            </a:pPr>
            <a:r>
              <a:rPr lang="it-IT" sz="8000" dirty="0" smtClean="0">
                <a:solidFill>
                  <a:srgbClr val="002060"/>
                </a:solidFill>
                <a:latin typeface="Bookman Old Style" charset="0"/>
                <a:ea typeface="Bookman Old Style" charset="0"/>
                <a:cs typeface="Bookman Old Style" charset="0"/>
              </a:rPr>
              <a:t>James </a:t>
            </a:r>
            <a:r>
              <a:rPr lang="it-IT" sz="8000" dirty="0" err="1">
                <a:solidFill>
                  <a:srgbClr val="002060"/>
                </a:solidFill>
                <a:latin typeface="Bookman Old Style" charset="0"/>
                <a:ea typeface="Bookman Old Style" charset="0"/>
                <a:cs typeface="Bookman Old Style" charset="0"/>
              </a:rPr>
              <a:t>W</a:t>
            </a:r>
            <a:r>
              <a:rPr lang="it-IT" sz="8000" dirty="0">
                <a:solidFill>
                  <a:srgbClr val="002060"/>
                </a:solidFill>
                <a:latin typeface="Bookman Old Style" charset="0"/>
                <a:ea typeface="Bookman Old Style" charset="0"/>
                <a:cs typeface="Bookman Old Style" charset="0"/>
              </a:rPr>
              <a:t>. (1961), </a:t>
            </a:r>
            <a:r>
              <a:rPr lang="it-IT" sz="8000" i="1" dirty="0">
                <a:solidFill>
                  <a:srgbClr val="002060"/>
                </a:solidFill>
                <a:latin typeface="Bookman Old Style" charset="0"/>
                <a:ea typeface="Bookman Old Style" charset="0"/>
                <a:cs typeface="Bookman Old Style" charset="0"/>
              </a:rPr>
              <a:t>Le varie forme della coscienza religiosa</a:t>
            </a:r>
            <a:r>
              <a:rPr lang="it-IT" sz="8000" dirty="0">
                <a:solidFill>
                  <a:srgbClr val="002060"/>
                </a:solidFill>
                <a:latin typeface="Bookman Old Style" charset="0"/>
                <a:ea typeface="Bookman Old Style" charset="0"/>
                <a:cs typeface="Bookman Old Style" charset="0"/>
              </a:rPr>
              <a:t>, Bocca, Torino,</a:t>
            </a:r>
          </a:p>
          <a:p>
            <a:pPr>
              <a:lnSpc>
                <a:spcPct val="120000"/>
              </a:lnSpc>
              <a:spcBef>
                <a:spcPts val="0"/>
              </a:spcBef>
            </a:pPr>
            <a:r>
              <a:rPr lang="it-IT" sz="8000" dirty="0" err="1">
                <a:solidFill>
                  <a:srgbClr val="002060"/>
                </a:solidFill>
                <a:latin typeface="Bookman Old Style" charset="0"/>
                <a:ea typeface="Bookman Old Style" charset="0"/>
                <a:cs typeface="Bookman Old Style" charset="0"/>
              </a:rPr>
              <a:t>Maslow</a:t>
            </a:r>
            <a:r>
              <a:rPr lang="it-IT" sz="8000" dirty="0">
                <a:solidFill>
                  <a:srgbClr val="002060"/>
                </a:solidFill>
                <a:latin typeface="Bookman Old Style" charset="0"/>
                <a:ea typeface="Bookman Old Style" charset="0"/>
                <a:cs typeface="Bookman Old Style" charset="0"/>
              </a:rPr>
              <a:t> A., (1971), </a:t>
            </a:r>
            <a:r>
              <a:rPr lang="it-IT" sz="8000" i="1" dirty="0">
                <a:solidFill>
                  <a:srgbClr val="002060"/>
                </a:solidFill>
                <a:latin typeface="Bookman Old Style" charset="0"/>
                <a:ea typeface="Bookman Old Style" charset="0"/>
                <a:cs typeface="Bookman Old Style" charset="0"/>
              </a:rPr>
              <a:t>Verso una psicologia dell’essere</a:t>
            </a:r>
            <a:r>
              <a:rPr lang="it-IT" sz="8000" dirty="0">
                <a:solidFill>
                  <a:srgbClr val="002060"/>
                </a:solidFill>
                <a:latin typeface="Bookman Old Style" charset="0"/>
                <a:ea typeface="Bookman Old Style" charset="0"/>
                <a:cs typeface="Bookman Old Style" charset="0"/>
              </a:rPr>
              <a:t>, Astrolabio, Roma.</a:t>
            </a:r>
          </a:p>
          <a:p>
            <a:pPr>
              <a:lnSpc>
                <a:spcPct val="120000"/>
              </a:lnSpc>
              <a:spcBef>
                <a:spcPts val="0"/>
              </a:spcBef>
            </a:pPr>
            <a:r>
              <a:rPr lang="it-IT" sz="8000" dirty="0">
                <a:solidFill>
                  <a:srgbClr val="002060"/>
                </a:solidFill>
                <a:latin typeface="Bookman Old Style" charset="0"/>
                <a:ea typeface="Bookman Old Style" charset="0"/>
                <a:cs typeface="Bookman Old Style" charset="0"/>
              </a:rPr>
              <a:t>Weil A., </a:t>
            </a:r>
            <a:r>
              <a:rPr lang="it-IT" sz="8000" dirty="0" err="1">
                <a:solidFill>
                  <a:srgbClr val="002060"/>
                </a:solidFill>
                <a:latin typeface="Bookman Old Style" charset="0"/>
                <a:ea typeface="Bookman Old Style" charset="0"/>
                <a:cs typeface="Bookman Old Style" charset="0"/>
              </a:rPr>
              <a:t>quoted</a:t>
            </a:r>
            <a:r>
              <a:rPr lang="it-IT" sz="8000" dirty="0">
                <a:solidFill>
                  <a:srgbClr val="002060"/>
                </a:solidFill>
                <a:latin typeface="Bookman Old Style" charset="0"/>
                <a:ea typeface="Bookman Old Style" charset="0"/>
                <a:cs typeface="Bookman Old Style" charset="0"/>
              </a:rPr>
              <a:t> in Lattuada P.L. (1995), </a:t>
            </a:r>
            <a:r>
              <a:rPr lang="it-IT" sz="8000" i="1" dirty="0">
                <a:solidFill>
                  <a:srgbClr val="002060"/>
                </a:solidFill>
                <a:latin typeface="Bookman Old Style" charset="0"/>
                <a:ea typeface="Bookman Old Style" charset="0"/>
                <a:cs typeface="Bookman Old Style" charset="0"/>
              </a:rPr>
              <a:t>Il modo ulteriore</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Meb</a:t>
            </a:r>
            <a:r>
              <a:rPr lang="it-IT" sz="8000" dirty="0">
                <a:solidFill>
                  <a:srgbClr val="002060"/>
                </a:solidFill>
                <a:latin typeface="Bookman Old Style" charset="0"/>
                <a:ea typeface="Bookman Old Style" charset="0"/>
                <a:cs typeface="Bookman Old Style" charset="0"/>
              </a:rPr>
              <a:t>, Padova.</a:t>
            </a:r>
          </a:p>
          <a:p>
            <a:pPr>
              <a:lnSpc>
                <a:spcPct val="120000"/>
              </a:lnSpc>
              <a:spcBef>
                <a:spcPts val="0"/>
              </a:spcBef>
            </a:pPr>
            <a:r>
              <a:rPr lang="it-IT" sz="8000" dirty="0" err="1">
                <a:solidFill>
                  <a:srgbClr val="002060"/>
                </a:solidFill>
                <a:latin typeface="Bookman Old Style" charset="0"/>
                <a:ea typeface="Bookman Old Style" charset="0"/>
                <a:cs typeface="Bookman Old Style" charset="0"/>
              </a:rPr>
              <a:t>Brown</a:t>
            </a:r>
            <a:r>
              <a:rPr lang="it-IT" sz="8000" dirty="0">
                <a:solidFill>
                  <a:srgbClr val="002060"/>
                </a:solidFill>
                <a:latin typeface="Bookman Old Style" charset="0"/>
                <a:ea typeface="Bookman Old Style" charset="0"/>
                <a:cs typeface="Bookman Old Style" charset="0"/>
              </a:rPr>
              <a:t> N.O. </a:t>
            </a:r>
            <a:r>
              <a:rPr lang="it-IT" sz="8000" dirty="0" err="1">
                <a:solidFill>
                  <a:srgbClr val="002060"/>
                </a:solidFill>
                <a:latin typeface="Bookman Old Style" charset="0"/>
                <a:ea typeface="Bookman Old Style" charset="0"/>
                <a:cs typeface="Bookman Old Style" charset="0"/>
              </a:rPr>
              <a:t>quoted</a:t>
            </a:r>
            <a:r>
              <a:rPr lang="it-IT" sz="8000" dirty="0">
                <a:solidFill>
                  <a:srgbClr val="002060"/>
                </a:solidFill>
                <a:latin typeface="Bookman Old Style" charset="0"/>
                <a:ea typeface="Bookman Old Style" charset="0"/>
                <a:cs typeface="Bookman Old Style" charset="0"/>
              </a:rPr>
              <a:t> in Lattuada P.L. (1995), </a:t>
            </a:r>
            <a:r>
              <a:rPr lang="it-IT" sz="8000" i="1" dirty="0">
                <a:solidFill>
                  <a:srgbClr val="002060"/>
                </a:solidFill>
                <a:latin typeface="Bookman Old Style" charset="0"/>
                <a:ea typeface="Bookman Old Style" charset="0"/>
                <a:cs typeface="Bookman Old Style" charset="0"/>
              </a:rPr>
              <a:t>Il modo ulteriore</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Meb</a:t>
            </a:r>
            <a:r>
              <a:rPr lang="it-IT" sz="8000" dirty="0">
                <a:solidFill>
                  <a:srgbClr val="002060"/>
                </a:solidFill>
                <a:latin typeface="Bookman Old Style" charset="0"/>
                <a:ea typeface="Bookman Old Style" charset="0"/>
                <a:cs typeface="Bookman Old Style" charset="0"/>
              </a:rPr>
              <a:t>, Padova.</a:t>
            </a:r>
          </a:p>
          <a:p>
            <a:pPr>
              <a:lnSpc>
                <a:spcPct val="120000"/>
              </a:lnSpc>
              <a:spcBef>
                <a:spcPts val="0"/>
              </a:spcBef>
            </a:pPr>
            <a:r>
              <a:rPr lang="it-IT" sz="8000" dirty="0">
                <a:solidFill>
                  <a:srgbClr val="002060"/>
                </a:solidFill>
                <a:latin typeface="Bookman Old Style" charset="0"/>
                <a:ea typeface="Bookman Old Style" charset="0"/>
                <a:cs typeface="Bookman Old Style" charset="0"/>
              </a:rPr>
              <a:t>Whitehead A.N. (1979), </a:t>
            </a:r>
            <a:r>
              <a:rPr lang="it-IT" sz="8000" i="1" dirty="0">
                <a:solidFill>
                  <a:srgbClr val="002060"/>
                </a:solidFill>
                <a:latin typeface="Bookman Old Style" charset="0"/>
                <a:ea typeface="Bookman Old Style" charset="0"/>
                <a:cs typeface="Bookman Old Style" charset="0"/>
              </a:rPr>
              <a:t>La scienza e il mondo moderno</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Boringhieri</a:t>
            </a:r>
            <a:r>
              <a:rPr lang="it-IT" sz="8000" dirty="0">
                <a:solidFill>
                  <a:srgbClr val="002060"/>
                </a:solidFill>
                <a:latin typeface="Bookman Old Style" charset="0"/>
                <a:ea typeface="Bookman Old Style" charset="0"/>
                <a:cs typeface="Bookman Old Style" charset="0"/>
              </a:rPr>
              <a:t>, Torino.</a:t>
            </a:r>
          </a:p>
          <a:p>
            <a:pPr>
              <a:lnSpc>
                <a:spcPct val="120000"/>
              </a:lnSpc>
              <a:spcBef>
                <a:spcPts val="0"/>
              </a:spcBef>
            </a:pPr>
            <a:r>
              <a:rPr lang="it-IT" sz="8000" dirty="0" err="1">
                <a:solidFill>
                  <a:srgbClr val="002060"/>
                </a:solidFill>
                <a:latin typeface="Bookman Old Style" charset="0"/>
                <a:ea typeface="Bookman Old Style" charset="0"/>
                <a:cs typeface="Bookman Old Style" charset="0"/>
              </a:rPr>
              <a:t>Watts</a:t>
            </a:r>
            <a:r>
              <a:rPr lang="it-IT" sz="8000" dirty="0">
                <a:solidFill>
                  <a:srgbClr val="002060"/>
                </a:solidFill>
                <a:latin typeface="Bookman Old Style" charset="0"/>
                <a:ea typeface="Bookman Old Style" charset="0"/>
                <a:cs typeface="Bookman Old Style" charset="0"/>
              </a:rPr>
              <a:t> A. </a:t>
            </a:r>
            <a:r>
              <a:rPr lang="it-IT" sz="8000" dirty="0" err="1">
                <a:solidFill>
                  <a:srgbClr val="002060"/>
                </a:solidFill>
                <a:latin typeface="Bookman Old Style" charset="0"/>
                <a:ea typeface="Bookman Old Style" charset="0"/>
                <a:cs typeface="Bookman Old Style" charset="0"/>
              </a:rPr>
              <a:t>W</a:t>
            </a:r>
            <a:r>
              <a:rPr lang="it-IT" sz="8000" dirty="0">
                <a:solidFill>
                  <a:srgbClr val="002060"/>
                </a:solidFill>
                <a:latin typeface="Bookman Old Style" charset="0"/>
                <a:ea typeface="Bookman Old Style" charset="0"/>
                <a:cs typeface="Bookman Old Style" charset="0"/>
              </a:rPr>
              <a:t>. (1979) </a:t>
            </a:r>
            <a:r>
              <a:rPr lang="it-IT" sz="8000" i="1" dirty="0">
                <a:solidFill>
                  <a:srgbClr val="002060"/>
                </a:solidFill>
                <a:latin typeface="Bookman Old Style" charset="0"/>
                <a:ea typeface="Bookman Old Style" charset="0"/>
                <a:cs typeface="Bookman Old Style" charset="0"/>
              </a:rPr>
              <a:t>Psicoterapie orientali e occidentali</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Asrtolabio</a:t>
            </a:r>
            <a:r>
              <a:rPr lang="it-IT" sz="8000" dirty="0">
                <a:solidFill>
                  <a:srgbClr val="002060"/>
                </a:solidFill>
                <a:latin typeface="Bookman Old Style" charset="0"/>
                <a:ea typeface="Bookman Old Style" charset="0"/>
                <a:cs typeface="Bookman Old Style" charset="0"/>
              </a:rPr>
              <a:t>, Roma.</a:t>
            </a:r>
          </a:p>
          <a:p>
            <a:pPr>
              <a:lnSpc>
                <a:spcPct val="120000"/>
              </a:lnSpc>
              <a:spcBef>
                <a:spcPts val="0"/>
              </a:spcBef>
            </a:pPr>
            <a:r>
              <a:rPr lang="it-IT" sz="8000" dirty="0" err="1" smtClean="0">
                <a:solidFill>
                  <a:srgbClr val="002060"/>
                </a:solidFill>
                <a:latin typeface="Bookman Old Style" charset="0"/>
                <a:ea typeface="Bookman Old Style" charset="0"/>
                <a:cs typeface="Bookman Old Style" charset="0"/>
              </a:rPr>
              <a:t>Castaneda</a:t>
            </a:r>
            <a:r>
              <a:rPr lang="it-IT" sz="8000" dirty="0" smtClean="0">
                <a:solidFill>
                  <a:srgbClr val="002060"/>
                </a:solidFill>
                <a:latin typeface="Bookman Old Style" charset="0"/>
                <a:ea typeface="Bookman Old Style" charset="0"/>
                <a:cs typeface="Bookman Old Style" charset="0"/>
              </a:rPr>
              <a:t> </a:t>
            </a:r>
            <a:r>
              <a:rPr lang="it-IT" sz="8000" dirty="0">
                <a:solidFill>
                  <a:srgbClr val="002060"/>
                </a:solidFill>
                <a:latin typeface="Bookman Old Style" charset="0"/>
                <a:ea typeface="Bookman Old Style" charset="0"/>
                <a:cs typeface="Bookman Old Style" charset="0"/>
              </a:rPr>
              <a:t>C. (1975), </a:t>
            </a:r>
            <a:r>
              <a:rPr lang="it-IT" sz="8000" i="1" dirty="0">
                <a:solidFill>
                  <a:srgbClr val="002060"/>
                </a:solidFill>
                <a:latin typeface="Bookman Old Style" charset="0"/>
                <a:ea typeface="Bookman Old Style" charset="0"/>
                <a:cs typeface="Bookman Old Style" charset="0"/>
              </a:rPr>
              <a:t>L’isola del </a:t>
            </a:r>
            <a:r>
              <a:rPr lang="it-IT" sz="8000" i="1" dirty="0" err="1">
                <a:solidFill>
                  <a:srgbClr val="002060"/>
                </a:solidFill>
                <a:latin typeface="Bookman Old Style" charset="0"/>
                <a:ea typeface="Bookman Old Style" charset="0"/>
                <a:cs typeface="Bookman Old Style" charset="0"/>
              </a:rPr>
              <a:t>Tonal</a:t>
            </a:r>
            <a:r>
              <a:rPr lang="it-IT" sz="8000" dirty="0">
                <a:solidFill>
                  <a:srgbClr val="002060"/>
                </a:solidFill>
                <a:latin typeface="Bookman Old Style" charset="0"/>
                <a:ea typeface="Bookman Old Style" charset="0"/>
                <a:cs typeface="Bookman Old Style" charset="0"/>
              </a:rPr>
              <a:t>, Rizzoli, Milano</a:t>
            </a:r>
            <a:r>
              <a:rPr lang="it-IT" sz="8000" dirty="0" smtClean="0">
                <a:solidFill>
                  <a:srgbClr val="002060"/>
                </a:solidFill>
                <a:latin typeface="Bookman Old Style" charset="0"/>
                <a:ea typeface="Bookman Old Style" charset="0"/>
                <a:cs typeface="Bookman Old Style" charset="0"/>
              </a:rPr>
              <a:t>.</a:t>
            </a:r>
          </a:p>
          <a:p>
            <a:pPr>
              <a:lnSpc>
                <a:spcPct val="120000"/>
              </a:lnSpc>
              <a:spcBef>
                <a:spcPts val="0"/>
              </a:spcBef>
            </a:pPr>
            <a:r>
              <a:rPr lang="it-IT" sz="8000" dirty="0">
                <a:solidFill>
                  <a:srgbClr val="002060"/>
                </a:solidFill>
                <a:latin typeface="Bookman Old Style" charset="0"/>
                <a:ea typeface="Bookman Old Style" charset="0"/>
                <a:cs typeface="Bookman Old Style" charset="0"/>
              </a:rPr>
              <a:t>Lattuada P.L. (2010)  </a:t>
            </a:r>
            <a:r>
              <a:rPr lang="it-IT" sz="8000" i="1" dirty="0">
                <a:solidFill>
                  <a:srgbClr val="002060"/>
                </a:solidFill>
                <a:latin typeface="Bookman Old Style" charset="0"/>
                <a:ea typeface="Bookman Old Style" charset="0"/>
                <a:cs typeface="Bookman Old Style" charset="0"/>
              </a:rPr>
              <a:t>Beyond the </a:t>
            </a:r>
            <a:r>
              <a:rPr lang="it-IT" sz="8000" i="1" dirty="0" err="1">
                <a:solidFill>
                  <a:srgbClr val="002060"/>
                </a:solidFill>
                <a:latin typeface="Bookman Old Style" charset="0"/>
                <a:ea typeface="Bookman Old Style" charset="0"/>
                <a:cs typeface="Bookman Old Style" charset="0"/>
              </a:rPr>
              <a:t>Mind</a:t>
            </a:r>
            <a:r>
              <a:rPr lang="it-IT" sz="8000" dirty="0">
                <a:solidFill>
                  <a:srgbClr val="002060"/>
                </a:solidFill>
                <a:latin typeface="Bookman Old Style" charset="0"/>
                <a:ea typeface="Bookman Old Style" charset="0"/>
                <a:cs typeface="Bookman Old Style" charset="0"/>
              </a:rPr>
              <a:t>, </a:t>
            </a:r>
            <a:r>
              <a:rPr lang="it-IT" sz="8000" dirty="0" err="1">
                <a:solidFill>
                  <a:srgbClr val="002060"/>
                </a:solidFill>
                <a:latin typeface="Bookman Old Style" charset="0"/>
                <a:ea typeface="Bookman Old Style" charset="0"/>
                <a:cs typeface="Bookman Old Style" charset="0"/>
              </a:rPr>
              <a:t>Holotropos-Verlag</a:t>
            </a:r>
            <a:r>
              <a:rPr lang="it-IT" sz="8000" dirty="0">
                <a:solidFill>
                  <a:srgbClr val="002060"/>
                </a:solidFill>
                <a:latin typeface="Bookman Old Style" charset="0"/>
                <a:ea typeface="Bookman Old Style" charset="0"/>
                <a:cs typeface="Bookman Old Style" charset="0"/>
              </a:rPr>
              <a:t> </a:t>
            </a:r>
            <a:r>
              <a:rPr lang="fr-CH" sz="8000" dirty="0">
                <a:solidFill>
                  <a:srgbClr val="002060"/>
                </a:solidFill>
                <a:latin typeface="Bookman Old Style" charset="0"/>
                <a:ea typeface="Bookman Old Style" charset="0"/>
                <a:cs typeface="Bookman Old Style" charset="0"/>
              </a:rPr>
              <a:t>¨</a:t>
            </a:r>
            <a:r>
              <a:rPr lang="it-IT" sz="8000" dirty="0">
                <a:solidFill>
                  <a:srgbClr val="002060"/>
                </a:solidFill>
                <a:latin typeface="Bookman Old Style" charset="0"/>
                <a:ea typeface="Bookman Old Style" charset="0"/>
                <a:cs typeface="Bookman Old Style" charset="0"/>
              </a:rPr>
              <a:t>D-77654 </a:t>
            </a:r>
            <a:r>
              <a:rPr lang="it-IT" sz="8000" dirty="0" err="1">
                <a:solidFill>
                  <a:srgbClr val="002060"/>
                </a:solidFill>
                <a:latin typeface="Bookman Old Style" charset="0"/>
                <a:ea typeface="Bookman Old Style" charset="0"/>
                <a:cs typeface="Bookman Old Style" charset="0"/>
              </a:rPr>
              <a:t>Offenburg</a:t>
            </a:r>
            <a:endParaRPr lang="it-IT" sz="8000" dirty="0">
              <a:solidFill>
                <a:srgbClr val="002060"/>
              </a:solidFill>
              <a:latin typeface="Bookman Old Style" charset="0"/>
              <a:ea typeface="Bookman Old Style" charset="0"/>
              <a:cs typeface="Bookman Old Style" charset="0"/>
            </a:endParaRPr>
          </a:p>
          <a:p>
            <a:pPr marL="0" lvl="0" indent="0">
              <a:buNone/>
            </a:pPr>
            <a:endParaRPr lang="it-IT" sz="4300" dirty="0">
              <a:latin typeface="Bookman Old Style" charset="0"/>
              <a:ea typeface="Bookman Old Style" charset="0"/>
              <a:cs typeface="Bookman Old Style" charset="0"/>
            </a:endParaRPr>
          </a:p>
          <a:p>
            <a:endParaRPr lang="it-IT" dirty="0"/>
          </a:p>
          <a:p>
            <a:endParaRPr lang="it-IT" dirty="0"/>
          </a:p>
          <a:p>
            <a:pPr lvl="0"/>
            <a:endParaRPr lang="it-IT" dirty="0"/>
          </a:p>
          <a:p>
            <a:pPr marL="0" indent="0">
              <a:buNone/>
            </a:pPr>
            <a:r>
              <a:rPr lang="it-IT" dirty="0"/>
              <a:t> </a:t>
            </a:r>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1307283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59165" y="0"/>
            <a:ext cx="7645591" cy="1136738"/>
          </a:xfrm>
        </p:spPr>
        <p:txBody>
          <a:bodyPr/>
          <a:lstStyle/>
          <a:p>
            <a:r>
              <a:rPr lang="en-GB"/>
              <a:t>Notes</a:t>
            </a:r>
            <a:endParaRPr lang="it-IT" dirty="0"/>
          </a:p>
        </p:txBody>
      </p:sp>
      <p:sp>
        <p:nvSpPr>
          <p:cNvPr id="3" name="Segnaposto contenuto 2"/>
          <p:cNvSpPr>
            <a:spLocks noGrp="1"/>
          </p:cNvSpPr>
          <p:nvPr>
            <p:ph idx="1"/>
          </p:nvPr>
        </p:nvSpPr>
        <p:spPr>
          <a:xfrm>
            <a:off x="659165" y="848640"/>
            <a:ext cx="8229600" cy="5351744"/>
          </a:xfrm>
        </p:spPr>
        <p:txBody>
          <a:bodyPr>
            <a:normAutofit fontScale="25000" lnSpcReduction="20000"/>
          </a:bodyPr>
          <a:lstStyle/>
          <a:p>
            <a:endParaRPr lang="it-IT" dirty="0"/>
          </a:p>
          <a:p>
            <a:pPr marL="0" indent="0">
              <a:buNone/>
            </a:pPr>
            <a:r>
              <a:rPr lang="en-GB" dirty="0"/>
              <a:t> </a:t>
            </a:r>
            <a:endParaRPr lang="it-IT" sz="4300" dirty="0">
              <a:latin typeface="Bookman Old Style" charset="0"/>
              <a:ea typeface="Bookman Old Style" charset="0"/>
              <a:cs typeface="Bookman Old Style" charset="0"/>
            </a:endParaRPr>
          </a:p>
          <a:p>
            <a:pPr>
              <a:lnSpc>
                <a:spcPct val="120000"/>
              </a:lnSpc>
              <a:spcBef>
                <a:spcPts val="0"/>
              </a:spcBef>
            </a:pPr>
            <a:r>
              <a:rPr lang="it-IT" sz="7400" dirty="0" err="1" smtClean="0">
                <a:solidFill>
                  <a:srgbClr val="002060"/>
                </a:solidFill>
                <a:latin typeface="Bookman Old Style" charset="0"/>
                <a:ea typeface="Bookman Old Style" charset="0"/>
                <a:cs typeface="Bookman Old Style" charset="0"/>
              </a:rPr>
              <a:t>Rowan</a:t>
            </a:r>
            <a:r>
              <a:rPr lang="it-IT" sz="7400" dirty="0" smtClean="0">
                <a:solidFill>
                  <a:srgbClr val="002060"/>
                </a:solidFill>
                <a:latin typeface="Bookman Old Style" charset="0"/>
                <a:ea typeface="Bookman Old Style" charset="0"/>
                <a:cs typeface="Bookman Old Style" charset="0"/>
              </a:rPr>
              <a:t> </a:t>
            </a:r>
            <a:r>
              <a:rPr lang="it-IT" sz="7400" dirty="0" err="1">
                <a:solidFill>
                  <a:srgbClr val="002060"/>
                </a:solidFill>
                <a:latin typeface="Bookman Old Style" charset="0"/>
                <a:ea typeface="Bookman Old Style" charset="0"/>
                <a:cs typeface="Bookman Old Style" charset="0"/>
              </a:rPr>
              <a:t>J</a:t>
            </a:r>
            <a:r>
              <a:rPr lang="it-IT" sz="7400" dirty="0">
                <a:solidFill>
                  <a:srgbClr val="002060"/>
                </a:solidFill>
                <a:latin typeface="Bookman Old Style" charset="0"/>
                <a:ea typeface="Bookman Old Style" charset="0"/>
                <a:cs typeface="Bookman Old Style" charset="0"/>
              </a:rPr>
              <a:t>. (1996), </a:t>
            </a:r>
            <a:r>
              <a:rPr lang="it-IT" sz="7400" i="1" dirty="0">
                <a:solidFill>
                  <a:srgbClr val="002060"/>
                </a:solidFill>
                <a:latin typeface="Bookman Old Style" charset="0"/>
                <a:ea typeface="Bookman Old Style" charset="0"/>
                <a:cs typeface="Bookman Old Style" charset="0"/>
              </a:rPr>
              <a:t>Lo trans personal, Psicoterapia y </a:t>
            </a:r>
            <a:r>
              <a:rPr lang="it-IT" sz="7400" i="1" dirty="0" err="1">
                <a:solidFill>
                  <a:srgbClr val="002060"/>
                </a:solidFill>
                <a:latin typeface="Bookman Old Style" charset="0"/>
                <a:ea typeface="Bookman Old Style" charset="0"/>
                <a:cs typeface="Bookman Old Style" charset="0"/>
              </a:rPr>
              <a:t>Counselling</a:t>
            </a:r>
            <a:r>
              <a:rPr lang="it-IT" sz="7400" dirty="0">
                <a:solidFill>
                  <a:srgbClr val="002060"/>
                </a:solidFill>
                <a:latin typeface="Bookman Old Style" charset="0"/>
                <a:ea typeface="Bookman Old Style" charset="0"/>
                <a:cs typeface="Bookman Old Style" charset="0"/>
              </a:rPr>
              <a:t>, Los </a:t>
            </a:r>
            <a:r>
              <a:rPr lang="it-IT" sz="7400" dirty="0" err="1">
                <a:solidFill>
                  <a:srgbClr val="002060"/>
                </a:solidFill>
                <a:latin typeface="Bookman Old Style" charset="0"/>
                <a:ea typeface="Bookman Old Style" charset="0"/>
                <a:cs typeface="Bookman Old Style" charset="0"/>
              </a:rPr>
              <a:t>Libros</a:t>
            </a:r>
            <a:r>
              <a:rPr lang="it-IT" sz="7400" dirty="0">
                <a:solidFill>
                  <a:srgbClr val="002060"/>
                </a:solidFill>
                <a:latin typeface="Bookman Old Style" charset="0"/>
                <a:ea typeface="Bookman Old Style" charset="0"/>
                <a:cs typeface="Bookman Old Style" charset="0"/>
              </a:rPr>
              <a:t> de la </a:t>
            </a:r>
            <a:r>
              <a:rPr lang="it-IT" sz="7400" dirty="0" err="1">
                <a:solidFill>
                  <a:srgbClr val="002060"/>
                </a:solidFill>
                <a:latin typeface="Bookman Old Style" charset="0"/>
                <a:ea typeface="Bookman Old Style" charset="0"/>
                <a:cs typeface="Bookman Old Style" charset="0"/>
              </a:rPr>
              <a:t>Liebre</a:t>
            </a:r>
            <a:r>
              <a:rPr lang="it-IT" sz="7400" dirty="0">
                <a:solidFill>
                  <a:srgbClr val="002060"/>
                </a:solidFill>
                <a:latin typeface="Bookman Old Style" charset="0"/>
                <a:ea typeface="Bookman Old Style" charset="0"/>
                <a:cs typeface="Bookman Old Style" charset="0"/>
              </a:rPr>
              <a:t> de marzo, </a:t>
            </a:r>
            <a:r>
              <a:rPr lang="it-IT" sz="7400" dirty="0" err="1">
                <a:solidFill>
                  <a:srgbClr val="002060"/>
                </a:solidFill>
                <a:latin typeface="Bookman Old Style" charset="0"/>
                <a:ea typeface="Bookman Old Style" charset="0"/>
                <a:cs typeface="Bookman Old Style" charset="0"/>
              </a:rPr>
              <a:t>Barcelona</a:t>
            </a:r>
            <a:r>
              <a:rPr lang="it-IT" sz="7400" dirty="0">
                <a:solidFill>
                  <a:srgbClr val="002060"/>
                </a:solidFill>
                <a:latin typeface="Bookman Old Style" charset="0"/>
                <a:ea typeface="Bookman Old Style" charset="0"/>
                <a:cs typeface="Bookman Old Style" charset="0"/>
              </a:rPr>
              <a:t>.</a:t>
            </a:r>
          </a:p>
          <a:p>
            <a:pPr>
              <a:lnSpc>
                <a:spcPct val="120000"/>
              </a:lnSpc>
              <a:spcBef>
                <a:spcPts val="0"/>
              </a:spcBef>
            </a:pPr>
            <a:r>
              <a:rPr lang="en-US" sz="7400" dirty="0">
                <a:solidFill>
                  <a:srgbClr val="002060"/>
                </a:solidFill>
                <a:latin typeface="Bookman Old Style" charset="0"/>
                <a:ea typeface="Bookman Old Style" charset="0"/>
                <a:cs typeface="Bookman Old Style" charset="0"/>
              </a:rPr>
              <a:t>Varela F. J.. 1996 ."</a:t>
            </a:r>
            <a:r>
              <a:rPr lang="en-US" sz="7400" i="1" dirty="0" err="1">
                <a:solidFill>
                  <a:srgbClr val="002060"/>
                </a:solidFill>
                <a:latin typeface="Bookman Old Style" charset="0"/>
                <a:ea typeface="Bookman Old Style" charset="0"/>
                <a:cs typeface="Bookman Old Style" charset="0"/>
              </a:rPr>
              <a:t>Neurophenomenology</a:t>
            </a:r>
            <a:r>
              <a:rPr lang="en-US" sz="7400" i="1" dirty="0">
                <a:solidFill>
                  <a:srgbClr val="002060"/>
                </a:solidFill>
                <a:latin typeface="Bookman Old Style" charset="0"/>
                <a:ea typeface="Bookman Old Style" charset="0"/>
                <a:cs typeface="Bookman Old Style" charset="0"/>
              </a:rPr>
              <a:t>: A methodological remedy for the hard problem</a:t>
            </a:r>
            <a:r>
              <a:rPr lang="en-US" sz="7400" dirty="0">
                <a:solidFill>
                  <a:srgbClr val="002060"/>
                </a:solidFill>
                <a:latin typeface="Bookman Old Style" charset="0"/>
                <a:ea typeface="Bookman Old Style" charset="0"/>
                <a:cs typeface="Bookman Old Style" charset="0"/>
              </a:rPr>
              <a:t>." in Journal of Consciousness Studies.</a:t>
            </a:r>
          </a:p>
          <a:p>
            <a:pPr>
              <a:lnSpc>
                <a:spcPct val="120000"/>
              </a:lnSpc>
              <a:spcBef>
                <a:spcPts val="0"/>
              </a:spcBef>
            </a:pPr>
            <a:r>
              <a:rPr lang="it-IT" sz="7400" dirty="0" err="1">
                <a:solidFill>
                  <a:srgbClr val="002060"/>
                </a:solidFill>
                <a:latin typeface="Bookman Old Style" charset="0"/>
                <a:ea typeface="Bookman Old Style" charset="0"/>
                <a:cs typeface="Bookman Old Style" charset="0"/>
              </a:rPr>
              <a:t>Watts</a:t>
            </a:r>
            <a:r>
              <a:rPr lang="it-IT" sz="7400" dirty="0">
                <a:solidFill>
                  <a:srgbClr val="002060"/>
                </a:solidFill>
                <a:latin typeface="Bookman Old Style" charset="0"/>
                <a:ea typeface="Bookman Old Style" charset="0"/>
                <a:cs typeface="Bookman Old Style" charset="0"/>
              </a:rPr>
              <a:t> A.W. (1977), </a:t>
            </a:r>
            <a:r>
              <a:rPr lang="it-IT" sz="7400" i="1" dirty="0">
                <a:solidFill>
                  <a:srgbClr val="002060"/>
                </a:solidFill>
                <a:latin typeface="Bookman Old Style" charset="0"/>
                <a:ea typeface="Bookman Old Style" charset="0"/>
                <a:cs typeface="Bookman Old Style" charset="0"/>
              </a:rPr>
              <a:t>Il Tao, la Via dell'Acqua che Scorre</a:t>
            </a:r>
            <a:r>
              <a:rPr lang="it-IT" sz="7400" dirty="0">
                <a:solidFill>
                  <a:srgbClr val="002060"/>
                </a:solidFill>
                <a:latin typeface="Bookman Old Style" charset="0"/>
                <a:ea typeface="Bookman Old Style" charset="0"/>
                <a:cs typeface="Bookman Old Style" charset="0"/>
              </a:rPr>
              <a:t>, Astrolabio Ubaldini, Roma.</a:t>
            </a:r>
          </a:p>
          <a:p>
            <a:pPr>
              <a:lnSpc>
                <a:spcPct val="120000"/>
              </a:lnSpc>
              <a:spcBef>
                <a:spcPts val="0"/>
              </a:spcBef>
            </a:pPr>
            <a:r>
              <a:rPr lang="en-US" sz="7400" dirty="0">
                <a:solidFill>
                  <a:srgbClr val="002060"/>
                </a:solidFill>
                <a:latin typeface="Bookman Old Style" charset="0"/>
                <a:ea typeface="Bookman Old Style" charset="0"/>
                <a:cs typeface="Bookman Old Style" charset="0"/>
              </a:rPr>
              <a:t>Wilber K. (1995), </a:t>
            </a:r>
            <a:r>
              <a:rPr lang="en-US" sz="7400" i="1" dirty="0">
                <a:solidFill>
                  <a:srgbClr val="002060"/>
                </a:solidFill>
                <a:latin typeface="Bookman Old Style" charset="0"/>
                <a:ea typeface="Bookman Old Style" charset="0"/>
                <a:cs typeface="Bookman Old Style" charset="0"/>
              </a:rPr>
              <a:t>Sex, Ecology, Spirituality, The Spirit of Evolution</a:t>
            </a:r>
            <a:r>
              <a:rPr lang="en-US" sz="7400" dirty="0">
                <a:solidFill>
                  <a:srgbClr val="002060"/>
                </a:solidFill>
                <a:latin typeface="Bookman Old Style" charset="0"/>
                <a:ea typeface="Bookman Old Style" charset="0"/>
                <a:cs typeface="Bookman Old Style" charset="0"/>
              </a:rPr>
              <a:t>, </a:t>
            </a:r>
            <a:r>
              <a:rPr lang="en-US" sz="7400" dirty="0" err="1">
                <a:solidFill>
                  <a:srgbClr val="002060"/>
                </a:solidFill>
                <a:latin typeface="Bookman Old Style" charset="0"/>
                <a:ea typeface="Bookman Old Style" charset="0"/>
                <a:cs typeface="Bookman Old Style" charset="0"/>
              </a:rPr>
              <a:t>Shambhala</a:t>
            </a:r>
            <a:r>
              <a:rPr lang="en-US" sz="7400" dirty="0">
                <a:solidFill>
                  <a:srgbClr val="002060"/>
                </a:solidFill>
                <a:latin typeface="Bookman Old Style" charset="0"/>
                <a:ea typeface="Bookman Old Style" charset="0"/>
                <a:cs typeface="Bookman Old Style" charset="0"/>
              </a:rPr>
              <a:t>, Boston U.S.A.</a:t>
            </a:r>
            <a:endParaRPr lang="it-IT" sz="7400" dirty="0">
              <a:solidFill>
                <a:srgbClr val="002060"/>
              </a:solidFill>
              <a:latin typeface="Bookman Old Style" charset="0"/>
              <a:ea typeface="Bookman Old Style" charset="0"/>
              <a:cs typeface="Bookman Old Style" charset="0"/>
            </a:endParaRPr>
          </a:p>
          <a:p>
            <a:pPr>
              <a:lnSpc>
                <a:spcPct val="120000"/>
              </a:lnSpc>
              <a:spcBef>
                <a:spcPts val="0"/>
              </a:spcBef>
            </a:pPr>
            <a:r>
              <a:rPr lang="en-US" sz="7400" dirty="0">
                <a:solidFill>
                  <a:srgbClr val="002060"/>
                </a:solidFill>
                <a:latin typeface="Bookman Old Style" charset="0"/>
                <a:ea typeface="Bookman Old Style" charset="0"/>
                <a:cs typeface="Bookman Old Style" charset="0"/>
              </a:rPr>
              <a:t>Wilber K. (1996), </a:t>
            </a:r>
            <a:r>
              <a:rPr lang="en-US" sz="7400" i="1" dirty="0">
                <a:solidFill>
                  <a:srgbClr val="002060"/>
                </a:solidFill>
                <a:latin typeface="Bookman Old Style" charset="0"/>
                <a:ea typeface="Bookman Old Style" charset="0"/>
                <a:cs typeface="Bookman Old Style" charset="0"/>
              </a:rPr>
              <a:t>A Brief History of Everything</a:t>
            </a:r>
            <a:r>
              <a:rPr lang="en-US" sz="7400" dirty="0">
                <a:solidFill>
                  <a:srgbClr val="002060"/>
                </a:solidFill>
                <a:latin typeface="Bookman Old Style" charset="0"/>
                <a:ea typeface="Bookman Old Style" charset="0"/>
                <a:cs typeface="Bookman Old Style" charset="0"/>
              </a:rPr>
              <a:t>, </a:t>
            </a:r>
            <a:r>
              <a:rPr lang="en-US" sz="7400" dirty="0" err="1">
                <a:solidFill>
                  <a:srgbClr val="002060"/>
                </a:solidFill>
                <a:latin typeface="Bookman Old Style" charset="0"/>
                <a:ea typeface="Bookman Old Style" charset="0"/>
                <a:cs typeface="Bookman Old Style" charset="0"/>
              </a:rPr>
              <a:t>Shambhala</a:t>
            </a:r>
            <a:r>
              <a:rPr lang="en-US" sz="7400" dirty="0">
                <a:solidFill>
                  <a:srgbClr val="002060"/>
                </a:solidFill>
                <a:latin typeface="Bookman Old Style" charset="0"/>
                <a:ea typeface="Bookman Old Style" charset="0"/>
                <a:cs typeface="Bookman Old Style" charset="0"/>
              </a:rPr>
              <a:t>, Boston U.S.A. </a:t>
            </a:r>
            <a:endParaRPr lang="it-IT" sz="7400" dirty="0">
              <a:solidFill>
                <a:srgbClr val="002060"/>
              </a:solidFill>
              <a:latin typeface="Bookman Old Style" charset="0"/>
              <a:ea typeface="Bookman Old Style" charset="0"/>
              <a:cs typeface="Bookman Old Style" charset="0"/>
            </a:endParaRPr>
          </a:p>
          <a:p>
            <a:pPr>
              <a:lnSpc>
                <a:spcPct val="120000"/>
              </a:lnSpc>
              <a:spcBef>
                <a:spcPts val="0"/>
              </a:spcBef>
            </a:pPr>
            <a:r>
              <a:rPr lang="it-IT" sz="7400" dirty="0" err="1">
                <a:solidFill>
                  <a:srgbClr val="002060"/>
                </a:solidFill>
                <a:latin typeface="Bookman Old Style" charset="0"/>
                <a:ea typeface="Bookman Old Style" charset="0"/>
                <a:cs typeface="Bookman Old Style" charset="0"/>
              </a:rPr>
              <a:t>Bateson</a:t>
            </a:r>
            <a:r>
              <a:rPr lang="it-IT" sz="7400" dirty="0">
                <a:solidFill>
                  <a:srgbClr val="002060"/>
                </a:solidFill>
                <a:latin typeface="Bookman Old Style" charset="0"/>
                <a:ea typeface="Bookman Old Style" charset="0"/>
                <a:cs typeface="Bookman Old Style" charset="0"/>
              </a:rPr>
              <a:t> G. (1976), </a:t>
            </a:r>
            <a:r>
              <a:rPr lang="it-IT" sz="7400" i="1" dirty="0">
                <a:solidFill>
                  <a:srgbClr val="002060"/>
                </a:solidFill>
                <a:latin typeface="Bookman Old Style" charset="0"/>
                <a:ea typeface="Bookman Old Style" charset="0"/>
                <a:cs typeface="Bookman Old Style" charset="0"/>
              </a:rPr>
              <a:t>Verso un’ecologia della mente</a:t>
            </a:r>
            <a:r>
              <a:rPr lang="it-IT" sz="7400" dirty="0">
                <a:solidFill>
                  <a:srgbClr val="002060"/>
                </a:solidFill>
                <a:latin typeface="Bookman Old Style" charset="0"/>
                <a:ea typeface="Bookman Old Style" charset="0"/>
                <a:cs typeface="Bookman Old Style" charset="0"/>
              </a:rPr>
              <a:t>, Adelphi,  Milano.   ( 1987) </a:t>
            </a:r>
            <a:r>
              <a:rPr lang="it-IT" sz="7400" dirty="0" err="1">
                <a:solidFill>
                  <a:srgbClr val="002060"/>
                </a:solidFill>
                <a:latin typeface="Bookman Old Style" charset="0"/>
                <a:ea typeface="Bookman Old Style" charset="0"/>
                <a:cs typeface="Bookman Old Style" charset="0"/>
              </a:rPr>
              <a:t>Steps</a:t>
            </a:r>
            <a:r>
              <a:rPr lang="it-IT" sz="7400" dirty="0">
                <a:solidFill>
                  <a:srgbClr val="002060"/>
                </a:solidFill>
                <a:latin typeface="Bookman Old Style" charset="0"/>
                <a:ea typeface="Bookman Old Style" charset="0"/>
                <a:cs typeface="Bookman Old Style" charset="0"/>
              </a:rPr>
              <a:t> to an </a:t>
            </a:r>
            <a:r>
              <a:rPr lang="it-IT" sz="7400" dirty="0" err="1">
                <a:solidFill>
                  <a:srgbClr val="002060"/>
                </a:solidFill>
                <a:latin typeface="Bookman Old Style" charset="0"/>
                <a:ea typeface="Bookman Old Style" charset="0"/>
                <a:cs typeface="Bookman Old Style" charset="0"/>
              </a:rPr>
              <a:t>Ecology</a:t>
            </a:r>
            <a:r>
              <a:rPr lang="it-IT" sz="7400" dirty="0">
                <a:solidFill>
                  <a:srgbClr val="002060"/>
                </a:solidFill>
                <a:latin typeface="Bookman Old Style" charset="0"/>
                <a:ea typeface="Bookman Old Style" charset="0"/>
                <a:cs typeface="Bookman Old Style" charset="0"/>
              </a:rPr>
              <a:t> of </a:t>
            </a:r>
            <a:r>
              <a:rPr lang="it-IT" sz="7400" dirty="0" err="1">
                <a:solidFill>
                  <a:srgbClr val="002060"/>
                </a:solidFill>
                <a:latin typeface="Bookman Old Style" charset="0"/>
                <a:ea typeface="Bookman Old Style" charset="0"/>
                <a:cs typeface="Bookman Old Style" charset="0"/>
              </a:rPr>
              <a:t>Mind</a:t>
            </a:r>
            <a:r>
              <a:rPr lang="it-IT" sz="7400" dirty="0">
                <a:solidFill>
                  <a:srgbClr val="002060"/>
                </a:solidFill>
                <a:latin typeface="Bookman Old Style" charset="0"/>
                <a:ea typeface="Bookman Old Style" charset="0"/>
                <a:cs typeface="Bookman Old Style" charset="0"/>
              </a:rPr>
              <a:t>: </a:t>
            </a:r>
            <a:r>
              <a:rPr lang="it-IT" sz="7400" dirty="0" err="1">
                <a:solidFill>
                  <a:srgbClr val="002060"/>
                </a:solidFill>
                <a:latin typeface="Bookman Old Style" charset="0"/>
                <a:ea typeface="Bookman Old Style" charset="0"/>
                <a:cs typeface="Bookman Old Style" charset="0"/>
              </a:rPr>
              <a:t>Collected</a:t>
            </a:r>
            <a:r>
              <a:rPr lang="it-IT" sz="7400" dirty="0">
                <a:solidFill>
                  <a:srgbClr val="002060"/>
                </a:solidFill>
                <a:latin typeface="Bookman Old Style" charset="0"/>
                <a:ea typeface="Bookman Old Style" charset="0"/>
                <a:cs typeface="Bookman Old Style" charset="0"/>
              </a:rPr>
              <a:t> </a:t>
            </a:r>
            <a:r>
              <a:rPr lang="it-IT" sz="7400" dirty="0" err="1">
                <a:solidFill>
                  <a:srgbClr val="002060"/>
                </a:solidFill>
                <a:latin typeface="Bookman Old Style" charset="0"/>
                <a:ea typeface="Bookman Old Style" charset="0"/>
                <a:cs typeface="Bookman Old Style" charset="0"/>
              </a:rPr>
              <a:t>Essays</a:t>
            </a:r>
            <a:r>
              <a:rPr lang="it-IT" sz="7400" dirty="0">
                <a:solidFill>
                  <a:srgbClr val="002060"/>
                </a:solidFill>
                <a:latin typeface="Bookman Old Style" charset="0"/>
                <a:ea typeface="Bookman Old Style" charset="0"/>
                <a:cs typeface="Bookman Old Style" charset="0"/>
              </a:rPr>
              <a:t> in </a:t>
            </a:r>
            <a:r>
              <a:rPr lang="it-IT" sz="7400" dirty="0" err="1">
                <a:solidFill>
                  <a:srgbClr val="002060"/>
                </a:solidFill>
                <a:latin typeface="Bookman Old Style" charset="0"/>
                <a:ea typeface="Bookman Old Style" charset="0"/>
                <a:cs typeface="Bookman Old Style" charset="0"/>
              </a:rPr>
              <a:t>Anthropology</a:t>
            </a:r>
            <a:r>
              <a:rPr lang="it-IT" sz="7400" dirty="0">
                <a:solidFill>
                  <a:srgbClr val="002060"/>
                </a:solidFill>
                <a:latin typeface="Bookman Old Style" charset="0"/>
                <a:ea typeface="Bookman Old Style" charset="0"/>
                <a:cs typeface="Bookman Old Style" charset="0"/>
              </a:rPr>
              <a:t>, </a:t>
            </a:r>
            <a:r>
              <a:rPr lang="it-IT" sz="7400" dirty="0" err="1">
                <a:solidFill>
                  <a:srgbClr val="002060"/>
                </a:solidFill>
                <a:latin typeface="Bookman Old Style" charset="0"/>
                <a:ea typeface="Bookman Old Style" charset="0"/>
                <a:cs typeface="Bookman Old Style" charset="0"/>
              </a:rPr>
              <a:t>Psychiatry</a:t>
            </a:r>
            <a:r>
              <a:rPr lang="it-IT" sz="7400" dirty="0">
                <a:solidFill>
                  <a:srgbClr val="002060"/>
                </a:solidFill>
                <a:latin typeface="Bookman Old Style" charset="0"/>
                <a:ea typeface="Bookman Old Style" charset="0"/>
                <a:cs typeface="Bookman Old Style" charset="0"/>
              </a:rPr>
              <a:t>, </a:t>
            </a:r>
            <a:r>
              <a:rPr lang="it-IT" sz="7400" dirty="0" err="1">
                <a:solidFill>
                  <a:srgbClr val="002060"/>
                </a:solidFill>
                <a:latin typeface="Bookman Old Style" charset="0"/>
                <a:ea typeface="Bookman Old Style" charset="0"/>
                <a:cs typeface="Bookman Old Style" charset="0"/>
              </a:rPr>
              <a:t>Evolution</a:t>
            </a:r>
            <a:r>
              <a:rPr lang="it-IT" sz="7400" dirty="0">
                <a:solidFill>
                  <a:srgbClr val="002060"/>
                </a:solidFill>
                <a:latin typeface="Bookman Old Style" charset="0"/>
                <a:ea typeface="Bookman Old Style" charset="0"/>
                <a:cs typeface="Bookman Old Style" charset="0"/>
              </a:rPr>
              <a:t>, and </a:t>
            </a:r>
            <a:r>
              <a:rPr lang="it-IT" sz="7400" dirty="0" err="1">
                <a:solidFill>
                  <a:srgbClr val="002060"/>
                </a:solidFill>
                <a:latin typeface="Bookman Old Style" charset="0"/>
                <a:ea typeface="Bookman Old Style" charset="0"/>
                <a:cs typeface="Bookman Old Style" charset="0"/>
              </a:rPr>
              <a:t>Epistemology</a:t>
            </a:r>
            <a:endParaRPr lang="it-IT" sz="7400" dirty="0">
              <a:solidFill>
                <a:srgbClr val="002060"/>
              </a:solidFill>
              <a:latin typeface="Bookman Old Style" charset="0"/>
              <a:ea typeface="Bookman Old Style" charset="0"/>
              <a:cs typeface="Bookman Old Style" charset="0"/>
            </a:endParaRPr>
          </a:p>
          <a:p>
            <a:pPr>
              <a:lnSpc>
                <a:spcPct val="120000"/>
              </a:lnSpc>
              <a:spcBef>
                <a:spcPts val="0"/>
              </a:spcBef>
            </a:pPr>
            <a:r>
              <a:rPr lang="it-IT" sz="7400" dirty="0">
                <a:solidFill>
                  <a:srgbClr val="002060"/>
                </a:solidFill>
                <a:latin typeface="Bookman Old Style" charset="0"/>
                <a:ea typeface="Bookman Old Style" charset="0"/>
                <a:cs typeface="Bookman Old Style" charset="0"/>
              </a:rPr>
              <a:t>De Bono  E., (1990), </a:t>
            </a:r>
            <a:r>
              <a:rPr lang="it-IT" sz="7400" i="1" dirty="0" err="1">
                <a:solidFill>
                  <a:srgbClr val="002060"/>
                </a:solidFill>
                <a:latin typeface="Bookman Old Style" charset="0"/>
                <a:ea typeface="Bookman Old Style" charset="0"/>
                <a:cs typeface="Bookman Old Style" charset="0"/>
              </a:rPr>
              <a:t>Lateral</a:t>
            </a:r>
            <a:r>
              <a:rPr lang="it-IT" sz="7400" i="1" dirty="0">
                <a:solidFill>
                  <a:srgbClr val="002060"/>
                </a:solidFill>
                <a:latin typeface="Bookman Old Style" charset="0"/>
                <a:ea typeface="Bookman Old Style" charset="0"/>
                <a:cs typeface="Bookman Old Style" charset="0"/>
              </a:rPr>
              <a:t> </a:t>
            </a:r>
            <a:r>
              <a:rPr lang="it-IT" sz="7400" i="1" dirty="0" err="1">
                <a:solidFill>
                  <a:srgbClr val="002060"/>
                </a:solidFill>
                <a:latin typeface="Bookman Old Style" charset="0"/>
                <a:ea typeface="Bookman Old Style" charset="0"/>
                <a:cs typeface="Bookman Old Style" charset="0"/>
              </a:rPr>
              <a:t>Thinking</a:t>
            </a:r>
            <a:r>
              <a:rPr lang="it-IT" sz="7400" i="1" dirty="0">
                <a:solidFill>
                  <a:srgbClr val="002060"/>
                </a:solidFill>
                <a:latin typeface="Bookman Old Style" charset="0"/>
                <a:ea typeface="Bookman Old Style" charset="0"/>
                <a:cs typeface="Bookman Old Style" charset="0"/>
              </a:rPr>
              <a:t>. A </a:t>
            </a:r>
            <a:r>
              <a:rPr lang="it-IT" sz="7400" i="1" dirty="0" err="1">
                <a:solidFill>
                  <a:srgbClr val="002060"/>
                </a:solidFill>
                <a:latin typeface="Bookman Old Style" charset="0"/>
                <a:ea typeface="Bookman Old Style" charset="0"/>
                <a:cs typeface="Bookman Old Style" charset="0"/>
              </a:rPr>
              <a:t>Textbook</a:t>
            </a:r>
            <a:r>
              <a:rPr lang="it-IT" sz="7400" i="1" dirty="0">
                <a:solidFill>
                  <a:srgbClr val="002060"/>
                </a:solidFill>
                <a:latin typeface="Bookman Old Style" charset="0"/>
                <a:ea typeface="Bookman Old Style" charset="0"/>
                <a:cs typeface="Bookman Old Style" charset="0"/>
              </a:rPr>
              <a:t> of </a:t>
            </a:r>
            <a:r>
              <a:rPr lang="it-IT" sz="7400" i="1" dirty="0" err="1">
                <a:solidFill>
                  <a:srgbClr val="002060"/>
                </a:solidFill>
                <a:latin typeface="Bookman Old Style" charset="0"/>
                <a:ea typeface="Bookman Old Style" charset="0"/>
                <a:cs typeface="Bookman Old Style" charset="0"/>
              </a:rPr>
              <a:t>Creativity</a:t>
            </a:r>
            <a:r>
              <a:rPr lang="it-IT" sz="7400" dirty="0">
                <a:solidFill>
                  <a:srgbClr val="002060"/>
                </a:solidFill>
                <a:latin typeface="Bookman Old Style" charset="0"/>
                <a:ea typeface="Bookman Old Style" charset="0"/>
                <a:cs typeface="Bookman Old Style" charset="0"/>
              </a:rPr>
              <a:t>, “Penguin Books Ltd, </a:t>
            </a:r>
            <a:r>
              <a:rPr lang="it-IT" sz="7400" dirty="0" err="1">
                <a:solidFill>
                  <a:srgbClr val="002060"/>
                </a:solidFill>
                <a:latin typeface="Bookman Old Style" charset="0"/>
                <a:ea typeface="Bookman Old Style" charset="0"/>
                <a:cs typeface="Bookman Old Style" charset="0"/>
              </a:rPr>
              <a:t>London</a:t>
            </a:r>
            <a:r>
              <a:rPr lang="it-IT" sz="7400" dirty="0">
                <a:solidFill>
                  <a:srgbClr val="002060"/>
                </a:solidFill>
                <a:latin typeface="Bookman Old Style" charset="0"/>
                <a:ea typeface="Bookman Old Style" charset="0"/>
                <a:cs typeface="Bookman Old Style" charset="0"/>
              </a:rPr>
              <a:t> p.15-16</a:t>
            </a:r>
          </a:p>
          <a:p>
            <a:endParaRPr lang="it-IT" sz="4300" dirty="0">
              <a:solidFill>
                <a:srgbClr val="002060"/>
              </a:solidFill>
              <a:latin typeface="Bookman Old Style" charset="0"/>
              <a:ea typeface="Bookman Old Style" charset="0"/>
              <a:cs typeface="Bookman Old Style" charset="0"/>
            </a:endParaRPr>
          </a:p>
          <a:p>
            <a:endParaRPr lang="it-IT" dirty="0"/>
          </a:p>
        </p:txBody>
      </p:sp>
      <p:sp>
        <p:nvSpPr>
          <p:cNvPr id="4" name="Segnaposto piè di pagina 3"/>
          <p:cNvSpPr>
            <a:spLocks noGrp="1"/>
          </p:cNvSpPr>
          <p:nvPr>
            <p:ph type="ftr" sz="quarter" idx="11"/>
          </p:nvPr>
        </p:nvSpPr>
        <p:spPr/>
        <p:txBody>
          <a:bodyPr/>
          <a:lstStyle/>
          <a:p>
            <a:r>
              <a:rPr lang="it-IT" smtClean="0"/>
              <a:t>P. L. Lattuada M. D., PSY.D., Ph. D.</a:t>
            </a:r>
            <a:endParaRPr lang="it-IT"/>
          </a:p>
        </p:txBody>
      </p:sp>
    </p:spTree>
    <p:extLst>
      <p:ext uri="{BB962C8B-B14F-4D97-AF65-F5344CB8AC3E}">
        <p14:creationId xmlns:p14="http://schemas.microsoft.com/office/powerpoint/2010/main" val="39522389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59165" y="0"/>
            <a:ext cx="7645591" cy="1136738"/>
          </a:xfrm>
        </p:spPr>
        <p:txBody>
          <a:bodyPr/>
          <a:lstStyle/>
          <a:p>
            <a:r>
              <a:rPr lang="en-GB"/>
              <a:t>Notes</a:t>
            </a:r>
            <a:endParaRPr lang="it-IT" dirty="0"/>
          </a:p>
        </p:txBody>
      </p:sp>
      <p:sp>
        <p:nvSpPr>
          <p:cNvPr id="3" name="Segnaposto contenuto 2"/>
          <p:cNvSpPr>
            <a:spLocks noGrp="1"/>
          </p:cNvSpPr>
          <p:nvPr>
            <p:ph idx="1"/>
          </p:nvPr>
        </p:nvSpPr>
        <p:spPr>
          <a:xfrm>
            <a:off x="659165" y="1136738"/>
            <a:ext cx="8229600" cy="5351744"/>
          </a:xfrm>
        </p:spPr>
        <p:txBody>
          <a:bodyPr>
            <a:normAutofit fontScale="47500" lnSpcReduction="20000"/>
          </a:bodyPr>
          <a:lstStyle/>
          <a:p>
            <a:pPr marL="0" indent="0">
              <a:buNone/>
            </a:pPr>
            <a:endParaRPr lang="it-IT" dirty="0"/>
          </a:p>
          <a:p>
            <a:pPr algn="just"/>
            <a:r>
              <a:rPr lang="it-IT" sz="4500" dirty="0" err="1">
                <a:solidFill>
                  <a:srgbClr val="002060"/>
                </a:solidFill>
                <a:latin typeface="Bookman Old Style" charset="0"/>
                <a:ea typeface="Bookman Old Style" charset="0"/>
                <a:cs typeface="Bookman Old Style" charset="0"/>
              </a:rPr>
              <a:t>Berg</a:t>
            </a:r>
            <a:r>
              <a:rPr lang="it-IT" sz="4500" dirty="0">
                <a:solidFill>
                  <a:srgbClr val="002060"/>
                </a:solidFill>
                <a:latin typeface="Bookman Old Style" charset="0"/>
                <a:ea typeface="Bookman Old Style" charset="0"/>
                <a:cs typeface="Bookman Old Style" charset="0"/>
              </a:rPr>
              <a:t> Y. (2005), </a:t>
            </a:r>
            <a:r>
              <a:rPr lang="it-IT" sz="4500" i="1" dirty="0">
                <a:solidFill>
                  <a:srgbClr val="002060"/>
                </a:solidFill>
                <a:latin typeface="Bookman Old Style" charset="0"/>
                <a:ea typeface="Bookman Old Style" charset="0"/>
                <a:cs typeface="Bookman Old Style" charset="0"/>
              </a:rPr>
              <a:t>Il potere della </a:t>
            </a:r>
            <a:r>
              <a:rPr lang="it-IT" sz="4500" i="1" dirty="0" err="1">
                <a:solidFill>
                  <a:srgbClr val="002060"/>
                </a:solidFill>
                <a:latin typeface="Bookman Old Style" charset="0"/>
                <a:ea typeface="Bookman Old Style" charset="0"/>
                <a:cs typeface="Bookman Old Style" charset="0"/>
              </a:rPr>
              <a:t>Kabbalah</a:t>
            </a:r>
            <a:r>
              <a:rPr lang="it-IT" sz="4500" dirty="0">
                <a:solidFill>
                  <a:srgbClr val="002060"/>
                </a:solidFill>
                <a:latin typeface="Bookman Old Style" charset="0"/>
                <a:ea typeface="Bookman Old Style" charset="0"/>
                <a:cs typeface="Bookman Old Style" charset="0"/>
              </a:rPr>
              <a:t>, Tea, Milano</a:t>
            </a:r>
          </a:p>
          <a:p>
            <a:pPr algn="just"/>
            <a:r>
              <a:rPr lang="it-IT" sz="4500" dirty="0" err="1">
                <a:solidFill>
                  <a:srgbClr val="002060"/>
                </a:solidFill>
                <a:latin typeface="Bookman Old Style" charset="0"/>
                <a:ea typeface="Bookman Old Style" charset="0"/>
                <a:cs typeface="Bookman Old Style" charset="0"/>
              </a:rPr>
              <a:t>Husserl</a:t>
            </a:r>
            <a:r>
              <a:rPr lang="it-IT" sz="4500" dirty="0">
                <a:solidFill>
                  <a:srgbClr val="002060"/>
                </a:solidFill>
                <a:latin typeface="Bookman Old Style" charset="0"/>
                <a:ea typeface="Bookman Old Style" charset="0"/>
                <a:cs typeface="Bookman Old Style" charset="0"/>
              </a:rPr>
              <a:t> E., (2002) , </a:t>
            </a:r>
            <a:r>
              <a:rPr lang="it-IT" sz="4500" i="1" dirty="0">
                <a:solidFill>
                  <a:srgbClr val="002060"/>
                </a:solidFill>
                <a:latin typeface="Bookman Old Style" charset="0"/>
                <a:ea typeface="Bookman Old Style" charset="0"/>
                <a:cs typeface="Bookman Old Style" charset="0"/>
              </a:rPr>
              <a:t>Introduzione generale alla fenomenologia pura</a:t>
            </a:r>
            <a:r>
              <a:rPr lang="it-IT" sz="4500" dirty="0">
                <a:solidFill>
                  <a:srgbClr val="002060"/>
                </a:solidFill>
                <a:latin typeface="Bookman Old Style" charset="0"/>
                <a:ea typeface="Bookman Old Style" charset="0"/>
                <a:cs typeface="Bookman Old Style" charset="0"/>
              </a:rPr>
              <a:t>,  Torino: Einaudi, </a:t>
            </a:r>
          </a:p>
          <a:p>
            <a:pPr algn="just"/>
            <a:r>
              <a:rPr lang="en-US" sz="4500" dirty="0" err="1">
                <a:solidFill>
                  <a:srgbClr val="002060"/>
                </a:solidFill>
                <a:latin typeface="Bookman Old Style" charset="0"/>
                <a:ea typeface="Bookman Old Style" charset="0"/>
                <a:cs typeface="Bookman Old Style" charset="0"/>
              </a:rPr>
              <a:t>Hazarat</a:t>
            </a:r>
            <a:r>
              <a:rPr lang="en-US" sz="4500" dirty="0">
                <a:solidFill>
                  <a:srgbClr val="002060"/>
                </a:solidFill>
                <a:latin typeface="Bookman Old Style" charset="0"/>
                <a:ea typeface="Bookman Old Style" charset="0"/>
                <a:cs typeface="Bookman Old Style" charset="0"/>
              </a:rPr>
              <a:t> </a:t>
            </a:r>
            <a:r>
              <a:rPr lang="en-US" sz="4500" dirty="0" err="1">
                <a:solidFill>
                  <a:srgbClr val="002060"/>
                </a:solidFill>
                <a:latin typeface="Bookman Old Style" charset="0"/>
                <a:ea typeface="Bookman Old Style" charset="0"/>
                <a:cs typeface="Bookman Old Style" charset="0"/>
              </a:rPr>
              <a:t>Inayat</a:t>
            </a:r>
            <a:r>
              <a:rPr lang="en-US" sz="4500" dirty="0">
                <a:solidFill>
                  <a:srgbClr val="002060"/>
                </a:solidFill>
                <a:latin typeface="Bookman Old Style" charset="0"/>
                <a:ea typeface="Bookman Old Style" charset="0"/>
                <a:cs typeface="Bookman Old Style" charset="0"/>
              </a:rPr>
              <a:t> Khan, (1990), </a:t>
            </a:r>
            <a:r>
              <a:rPr lang="en-US" sz="4500" i="1" dirty="0">
                <a:solidFill>
                  <a:srgbClr val="002060"/>
                </a:solidFill>
                <a:latin typeface="Bookman Old Style" charset="0"/>
                <a:ea typeface="Bookman Old Style" charset="0"/>
                <a:cs typeface="Bookman Old Style" charset="0"/>
              </a:rPr>
              <a:t>The Sufi Message, </a:t>
            </a:r>
            <a:r>
              <a:rPr lang="en-US" sz="4500" i="1" dirty="0" err="1">
                <a:solidFill>
                  <a:srgbClr val="002060"/>
                </a:solidFill>
                <a:latin typeface="Bookman Old Style" charset="0"/>
                <a:ea typeface="Bookman Old Style" charset="0"/>
                <a:cs typeface="Bookman Old Style" charset="0"/>
              </a:rPr>
              <a:t>Philosopy</a:t>
            </a:r>
            <a:r>
              <a:rPr lang="en-US" sz="4500" i="1" dirty="0">
                <a:solidFill>
                  <a:srgbClr val="002060"/>
                </a:solidFill>
                <a:latin typeface="Bookman Old Style" charset="0"/>
                <a:ea typeface="Bookman Old Style" charset="0"/>
                <a:cs typeface="Bookman Old Style" charset="0"/>
              </a:rPr>
              <a:t>, Psychology Mysticism</a:t>
            </a:r>
            <a:r>
              <a:rPr lang="en-US" sz="4500" dirty="0">
                <a:solidFill>
                  <a:srgbClr val="002060"/>
                </a:solidFill>
                <a:latin typeface="Bookman Old Style" charset="0"/>
                <a:ea typeface="Bookman Old Style" charset="0"/>
                <a:cs typeface="Bookman Old Style" charset="0"/>
              </a:rPr>
              <a:t>, Publ. </a:t>
            </a:r>
            <a:r>
              <a:rPr lang="it-IT" sz="4500" dirty="0" err="1">
                <a:solidFill>
                  <a:srgbClr val="002060"/>
                </a:solidFill>
                <a:latin typeface="Bookman Old Style" charset="0"/>
                <a:ea typeface="Bookman Old Style" charset="0"/>
                <a:cs typeface="Bookman Old Style" charset="0"/>
              </a:rPr>
              <a:t>Motilal</a:t>
            </a:r>
            <a:r>
              <a:rPr lang="it-IT" sz="4500" dirty="0">
                <a:solidFill>
                  <a:srgbClr val="002060"/>
                </a:solidFill>
                <a:latin typeface="Bookman Old Style" charset="0"/>
                <a:ea typeface="Bookman Old Style" charset="0"/>
                <a:cs typeface="Bookman Old Style" charset="0"/>
              </a:rPr>
              <a:t> </a:t>
            </a:r>
            <a:r>
              <a:rPr lang="it-IT" sz="4500" dirty="0" err="1">
                <a:solidFill>
                  <a:srgbClr val="002060"/>
                </a:solidFill>
                <a:latin typeface="Bookman Old Style" charset="0"/>
                <a:ea typeface="Bookman Old Style" charset="0"/>
                <a:cs typeface="Bookman Old Style" charset="0"/>
              </a:rPr>
              <a:t>Banarsidass</a:t>
            </a:r>
            <a:r>
              <a:rPr lang="it-IT" sz="4500" dirty="0">
                <a:solidFill>
                  <a:srgbClr val="002060"/>
                </a:solidFill>
                <a:latin typeface="Bookman Old Style" charset="0"/>
                <a:ea typeface="Bookman Old Style" charset="0"/>
                <a:cs typeface="Bookman Old Style" charset="0"/>
              </a:rPr>
              <a:t>.</a:t>
            </a:r>
          </a:p>
          <a:p>
            <a:pPr algn="just"/>
            <a:r>
              <a:rPr lang="it-IT" sz="4500" dirty="0" err="1">
                <a:solidFill>
                  <a:srgbClr val="002060"/>
                </a:solidFill>
                <a:latin typeface="Bookman Old Style" charset="0"/>
                <a:ea typeface="Bookman Old Style" charset="0"/>
                <a:cs typeface="Bookman Old Style" charset="0"/>
              </a:rPr>
              <a:t>Watts</a:t>
            </a:r>
            <a:r>
              <a:rPr lang="it-IT" sz="4500" dirty="0">
                <a:solidFill>
                  <a:srgbClr val="002060"/>
                </a:solidFill>
                <a:latin typeface="Bookman Old Style" charset="0"/>
                <a:ea typeface="Bookman Old Style" charset="0"/>
                <a:cs typeface="Bookman Old Style" charset="0"/>
              </a:rPr>
              <a:t> A.W. (1977), </a:t>
            </a:r>
            <a:r>
              <a:rPr lang="it-IT" sz="4500" i="1" dirty="0">
                <a:solidFill>
                  <a:srgbClr val="002060"/>
                </a:solidFill>
                <a:latin typeface="Bookman Old Style" charset="0"/>
                <a:ea typeface="Bookman Old Style" charset="0"/>
                <a:cs typeface="Bookman Old Style" charset="0"/>
              </a:rPr>
              <a:t>Il Tao, la Via dell'Acqua che Scorre</a:t>
            </a:r>
            <a:r>
              <a:rPr lang="it-IT" sz="4500" dirty="0">
                <a:solidFill>
                  <a:srgbClr val="002060"/>
                </a:solidFill>
                <a:latin typeface="Bookman Old Style" charset="0"/>
                <a:ea typeface="Bookman Old Style" charset="0"/>
                <a:cs typeface="Bookman Old Style" charset="0"/>
              </a:rPr>
              <a:t>, Astrolabio Ubaldini, Roma.</a:t>
            </a:r>
          </a:p>
          <a:p>
            <a:pPr algn="just"/>
            <a:r>
              <a:rPr lang="it-IT" sz="4500" dirty="0" err="1" smtClean="0">
                <a:solidFill>
                  <a:srgbClr val="002060"/>
                </a:solidFill>
                <a:latin typeface="Bookman Old Style" charset="0"/>
                <a:ea typeface="Bookman Old Style" charset="0"/>
                <a:cs typeface="Bookman Old Style" charset="0"/>
              </a:rPr>
              <a:t>Comte</a:t>
            </a:r>
            <a:r>
              <a:rPr lang="it-IT" sz="4500" dirty="0" smtClean="0">
                <a:solidFill>
                  <a:srgbClr val="002060"/>
                </a:solidFill>
                <a:latin typeface="Bookman Old Style" charset="0"/>
                <a:ea typeface="Bookman Old Style" charset="0"/>
                <a:cs typeface="Bookman Old Style" charset="0"/>
              </a:rPr>
              <a:t> </a:t>
            </a:r>
            <a:r>
              <a:rPr lang="it-IT" sz="4500" dirty="0">
                <a:solidFill>
                  <a:srgbClr val="002060"/>
                </a:solidFill>
                <a:latin typeface="Bookman Old Style" charset="0"/>
                <a:ea typeface="Bookman Old Style" charset="0"/>
                <a:cs typeface="Bookman Old Style" charset="0"/>
              </a:rPr>
              <a:t>A (2009), </a:t>
            </a:r>
            <a:r>
              <a:rPr lang="it-IT" sz="4500" i="1" dirty="0">
                <a:solidFill>
                  <a:srgbClr val="002060"/>
                </a:solidFill>
                <a:latin typeface="Bookman Old Style" charset="0"/>
                <a:ea typeface="Bookman Old Style" charset="0"/>
                <a:cs typeface="Bookman Old Style" charset="0"/>
              </a:rPr>
              <a:t>The Positive </a:t>
            </a:r>
            <a:r>
              <a:rPr lang="it-IT" sz="4500" i="1" dirty="0" err="1">
                <a:solidFill>
                  <a:srgbClr val="002060"/>
                </a:solidFill>
                <a:latin typeface="Bookman Old Style" charset="0"/>
                <a:ea typeface="Bookman Old Style" charset="0"/>
                <a:cs typeface="Bookman Old Style" charset="0"/>
              </a:rPr>
              <a:t>Pylosophy</a:t>
            </a:r>
            <a:r>
              <a:rPr lang="it-IT" sz="4500" i="1" dirty="0">
                <a:solidFill>
                  <a:srgbClr val="002060"/>
                </a:solidFill>
                <a:latin typeface="Bookman Old Style" charset="0"/>
                <a:ea typeface="Bookman Old Style" charset="0"/>
                <a:cs typeface="Bookman Old Style" charset="0"/>
              </a:rPr>
              <a:t> of Auguste </a:t>
            </a:r>
            <a:r>
              <a:rPr lang="it-IT" sz="4500" i="1" dirty="0" err="1">
                <a:solidFill>
                  <a:srgbClr val="002060"/>
                </a:solidFill>
                <a:latin typeface="Bookman Old Style" charset="0"/>
                <a:ea typeface="Bookman Old Style" charset="0"/>
                <a:cs typeface="Bookman Old Style" charset="0"/>
              </a:rPr>
              <a:t>Comte</a:t>
            </a:r>
            <a:r>
              <a:rPr lang="it-IT" sz="4500" i="1" dirty="0">
                <a:solidFill>
                  <a:srgbClr val="002060"/>
                </a:solidFill>
                <a:latin typeface="Bookman Old Style" charset="0"/>
                <a:ea typeface="Bookman Old Style" charset="0"/>
                <a:cs typeface="Bookman Old Style" charset="0"/>
              </a:rPr>
              <a:t> </a:t>
            </a:r>
            <a:r>
              <a:rPr lang="it-IT" sz="4500" dirty="0">
                <a:solidFill>
                  <a:srgbClr val="002060"/>
                </a:solidFill>
                <a:latin typeface="Bookman Old Style" charset="0"/>
                <a:ea typeface="Bookman Old Style" charset="0"/>
                <a:cs typeface="Bookman Old Style" charset="0"/>
              </a:rPr>
              <a:t>Cambridge </a:t>
            </a:r>
            <a:r>
              <a:rPr lang="it-IT" sz="4500" dirty="0" err="1">
                <a:solidFill>
                  <a:srgbClr val="002060"/>
                </a:solidFill>
                <a:latin typeface="Bookman Old Style" charset="0"/>
                <a:ea typeface="Bookman Old Style" charset="0"/>
                <a:cs typeface="Bookman Old Style" charset="0"/>
              </a:rPr>
              <a:t>university</a:t>
            </a:r>
            <a:r>
              <a:rPr lang="it-IT" sz="4500" dirty="0">
                <a:solidFill>
                  <a:srgbClr val="002060"/>
                </a:solidFill>
                <a:latin typeface="Bookman Old Style" charset="0"/>
                <a:ea typeface="Bookman Old Style" charset="0"/>
                <a:cs typeface="Bookman Old Style" charset="0"/>
              </a:rPr>
              <a:t> press</a:t>
            </a:r>
          </a:p>
          <a:p>
            <a:pPr algn="just"/>
            <a:r>
              <a:rPr lang="it-IT" sz="4500" dirty="0">
                <a:solidFill>
                  <a:srgbClr val="002060"/>
                </a:solidFill>
                <a:latin typeface="Bookman Old Style" charset="0"/>
                <a:ea typeface="Bookman Old Style" charset="0"/>
                <a:cs typeface="Bookman Old Style" charset="0"/>
              </a:rPr>
              <a:t>Suzuki D.T. (2005) Manual of Zen </a:t>
            </a:r>
            <a:r>
              <a:rPr lang="it-IT" sz="4500" dirty="0" err="1">
                <a:solidFill>
                  <a:srgbClr val="002060"/>
                </a:solidFill>
                <a:latin typeface="Bookman Old Style" charset="0"/>
                <a:ea typeface="Bookman Old Style" charset="0"/>
                <a:cs typeface="Bookman Old Style" charset="0"/>
              </a:rPr>
              <a:t>Buddhism</a:t>
            </a:r>
            <a:r>
              <a:rPr lang="it-IT" sz="4500" dirty="0">
                <a:solidFill>
                  <a:srgbClr val="002060"/>
                </a:solidFill>
                <a:latin typeface="Bookman Old Style" charset="0"/>
                <a:ea typeface="Bookman Old Style" charset="0"/>
                <a:cs typeface="Bookman Old Style" charset="0"/>
              </a:rPr>
              <a:t>  Buddha </a:t>
            </a:r>
            <a:r>
              <a:rPr lang="it-IT" sz="4500" dirty="0" err="1">
                <a:solidFill>
                  <a:srgbClr val="002060"/>
                </a:solidFill>
                <a:latin typeface="Bookman Old Style" charset="0"/>
                <a:ea typeface="Bookman Old Style" charset="0"/>
                <a:cs typeface="Bookman Old Style" charset="0"/>
              </a:rPr>
              <a:t>Dharma</a:t>
            </a:r>
            <a:r>
              <a:rPr lang="it-IT" sz="4500" dirty="0">
                <a:solidFill>
                  <a:srgbClr val="002060"/>
                </a:solidFill>
                <a:latin typeface="Bookman Old Style" charset="0"/>
                <a:ea typeface="Bookman Old Style" charset="0"/>
                <a:cs typeface="Bookman Old Style" charset="0"/>
              </a:rPr>
              <a:t> </a:t>
            </a:r>
            <a:r>
              <a:rPr lang="it-IT" sz="4500" dirty="0" err="1">
                <a:solidFill>
                  <a:srgbClr val="002060"/>
                </a:solidFill>
                <a:latin typeface="Bookman Old Style" charset="0"/>
                <a:ea typeface="Bookman Old Style" charset="0"/>
                <a:cs typeface="Bookman Old Style" charset="0"/>
              </a:rPr>
              <a:t>Education</a:t>
            </a:r>
            <a:r>
              <a:rPr lang="it-IT" sz="4500" dirty="0">
                <a:solidFill>
                  <a:srgbClr val="002060"/>
                </a:solidFill>
                <a:latin typeface="Bookman Old Style" charset="0"/>
                <a:ea typeface="Bookman Old Style" charset="0"/>
                <a:cs typeface="Bookman Old Style" charset="0"/>
              </a:rPr>
              <a:t> </a:t>
            </a:r>
            <a:r>
              <a:rPr lang="it-IT" sz="4500" dirty="0" err="1">
                <a:solidFill>
                  <a:srgbClr val="002060"/>
                </a:solidFill>
                <a:latin typeface="Bookman Old Style" charset="0"/>
                <a:ea typeface="Bookman Old Style" charset="0"/>
                <a:cs typeface="Bookman Old Style" charset="0"/>
              </a:rPr>
              <a:t>Association</a:t>
            </a:r>
            <a:r>
              <a:rPr lang="it-IT" sz="4500" dirty="0">
                <a:solidFill>
                  <a:srgbClr val="002060"/>
                </a:solidFill>
                <a:latin typeface="Bookman Old Style" charset="0"/>
                <a:ea typeface="Bookman Old Style" charset="0"/>
                <a:cs typeface="Bookman Old Style" charset="0"/>
              </a:rPr>
              <a:t> </a:t>
            </a:r>
            <a:r>
              <a:rPr lang="it-IT" sz="4500" dirty="0" err="1">
                <a:solidFill>
                  <a:srgbClr val="002060"/>
                </a:solidFill>
                <a:latin typeface="Bookman Old Style" charset="0"/>
                <a:ea typeface="Bookman Old Style" charset="0"/>
                <a:cs typeface="Bookman Old Style" charset="0"/>
              </a:rPr>
              <a:t>Inc</a:t>
            </a:r>
            <a:r>
              <a:rPr lang="it-IT" sz="4500" dirty="0" smtClean="0">
                <a:solidFill>
                  <a:srgbClr val="002060"/>
                </a:solidFill>
                <a:latin typeface="Bookman Old Style" charset="0"/>
                <a:ea typeface="Bookman Old Style" charset="0"/>
                <a:cs typeface="Bookman Old Style" charset="0"/>
              </a:rPr>
              <a:t>.</a:t>
            </a:r>
          </a:p>
          <a:p>
            <a:pPr algn="just"/>
            <a:r>
              <a:rPr lang="it-IT" sz="4500" dirty="0" smtClean="0">
                <a:solidFill>
                  <a:srgbClr val="002060"/>
                </a:solidFill>
                <a:latin typeface="Bookman Old Style" charset="0"/>
                <a:ea typeface="Bookman Old Style" charset="0"/>
                <a:cs typeface="Bookman Old Style" charset="0"/>
              </a:rPr>
              <a:t>The </a:t>
            </a:r>
            <a:r>
              <a:rPr lang="it-IT" sz="4500" dirty="0">
                <a:solidFill>
                  <a:srgbClr val="002060"/>
                </a:solidFill>
                <a:latin typeface="Bookman Old Style" charset="0"/>
                <a:ea typeface="Bookman Old Style" charset="0"/>
                <a:cs typeface="Bookman Old Style" charset="0"/>
              </a:rPr>
              <a:t>Basic </a:t>
            </a:r>
            <a:r>
              <a:rPr lang="it-IT" sz="4500" dirty="0" err="1">
                <a:solidFill>
                  <a:srgbClr val="002060"/>
                </a:solidFill>
                <a:latin typeface="Bookman Old Style" charset="0"/>
                <a:ea typeface="Bookman Old Style" charset="0"/>
                <a:cs typeface="Bookman Old Style" charset="0"/>
              </a:rPr>
              <a:t>Problems</a:t>
            </a:r>
            <a:r>
              <a:rPr lang="it-IT" sz="4500" dirty="0">
                <a:solidFill>
                  <a:srgbClr val="002060"/>
                </a:solidFill>
                <a:latin typeface="Bookman Old Style" charset="0"/>
                <a:ea typeface="Bookman Old Style" charset="0"/>
                <a:cs typeface="Bookman Old Style" charset="0"/>
              </a:rPr>
              <a:t> of </a:t>
            </a:r>
            <a:r>
              <a:rPr lang="it-IT" sz="4500" dirty="0" err="1">
                <a:solidFill>
                  <a:srgbClr val="002060"/>
                </a:solidFill>
                <a:latin typeface="Bookman Old Style" charset="0"/>
                <a:ea typeface="Bookman Old Style" charset="0"/>
                <a:cs typeface="Bookman Old Style" charset="0"/>
              </a:rPr>
              <a:t>Phenomenology</a:t>
            </a:r>
            <a:r>
              <a:rPr lang="it-IT" sz="4500" dirty="0">
                <a:solidFill>
                  <a:srgbClr val="002060"/>
                </a:solidFill>
                <a:latin typeface="Bookman Old Style" charset="0"/>
                <a:ea typeface="Bookman Old Style" charset="0"/>
                <a:cs typeface="Bookman Old Style" charset="0"/>
              </a:rPr>
              <a:t>: From the </a:t>
            </a:r>
            <a:r>
              <a:rPr lang="it-IT" sz="4500" dirty="0" err="1">
                <a:solidFill>
                  <a:srgbClr val="002060"/>
                </a:solidFill>
                <a:latin typeface="Bookman Old Style" charset="0"/>
                <a:ea typeface="Bookman Old Style" charset="0"/>
                <a:cs typeface="Bookman Old Style" charset="0"/>
              </a:rPr>
              <a:t>Lectures</a:t>
            </a:r>
            <a:r>
              <a:rPr lang="it-IT" sz="4500" dirty="0">
                <a:solidFill>
                  <a:srgbClr val="002060"/>
                </a:solidFill>
                <a:latin typeface="Bookman Old Style" charset="0"/>
                <a:ea typeface="Bookman Old Style" charset="0"/>
                <a:cs typeface="Bookman Old Style" charset="0"/>
              </a:rPr>
              <a:t>, </a:t>
            </a:r>
            <a:r>
              <a:rPr lang="it-IT" sz="4500" dirty="0" err="1">
                <a:solidFill>
                  <a:srgbClr val="002060"/>
                </a:solidFill>
                <a:latin typeface="Bookman Old Style" charset="0"/>
                <a:ea typeface="Bookman Old Style" charset="0"/>
                <a:cs typeface="Bookman Old Style" charset="0"/>
              </a:rPr>
              <a:t>Winter</a:t>
            </a:r>
            <a:r>
              <a:rPr lang="it-IT" sz="4500" dirty="0">
                <a:solidFill>
                  <a:srgbClr val="002060"/>
                </a:solidFill>
                <a:latin typeface="Bookman Old Style" charset="0"/>
                <a:ea typeface="Bookman Old Style" charset="0"/>
                <a:cs typeface="Bookman Old Style" charset="0"/>
              </a:rPr>
              <a:t> </a:t>
            </a:r>
            <a:r>
              <a:rPr lang="it-IT" sz="4500" dirty="0" err="1">
                <a:solidFill>
                  <a:srgbClr val="002060"/>
                </a:solidFill>
                <a:latin typeface="Bookman Old Style" charset="0"/>
                <a:ea typeface="Bookman Old Style" charset="0"/>
                <a:cs typeface="Bookman Old Style" charset="0"/>
              </a:rPr>
              <a:t>Semester</a:t>
            </a:r>
            <a:r>
              <a:rPr lang="it-IT" sz="4500" dirty="0">
                <a:solidFill>
                  <a:srgbClr val="002060"/>
                </a:solidFill>
                <a:latin typeface="Bookman Old Style" charset="0"/>
                <a:ea typeface="Bookman Old Style" charset="0"/>
                <a:cs typeface="Bookman Old Style" charset="0"/>
              </a:rPr>
              <a:t>, 1910-1911 (Husserliana: Edmund </a:t>
            </a:r>
            <a:r>
              <a:rPr lang="it-IT" sz="4500" dirty="0" err="1">
                <a:solidFill>
                  <a:srgbClr val="002060"/>
                </a:solidFill>
                <a:latin typeface="Bookman Old Style" charset="0"/>
                <a:ea typeface="Bookman Old Style" charset="0"/>
                <a:cs typeface="Bookman Old Style" charset="0"/>
              </a:rPr>
              <a:t>Husserl</a:t>
            </a:r>
            <a:r>
              <a:rPr lang="it-IT" sz="4500" dirty="0">
                <a:solidFill>
                  <a:srgbClr val="002060"/>
                </a:solidFill>
                <a:latin typeface="Bookman Old Style" charset="0"/>
                <a:ea typeface="Bookman Old Style" charset="0"/>
                <a:cs typeface="Bookman Old Style" charset="0"/>
              </a:rPr>
              <a:t> - </a:t>
            </a:r>
            <a:r>
              <a:rPr lang="it-IT" sz="4500" dirty="0" err="1">
                <a:solidFill>
                  <a:srgbClr val="002060"/>
                </a:solidFill>
                <a:latin typeface="Bookman Old Style" charset="0"/>
                <a:ea typeface="Bookman Old Style" charset="0"/>
                <a:cs typeface="Bookman Old Style" charset="0"/>
              </a:rPr>
              <a:t>Collected</a:t>
            </a:r>
            <a:r>
              <a:rPr lang="it-IT" sz="4500" dirty="0">
                <a:solidFill>
                  <a:srgbClr val="002060"/>
                </a:solidFill>
                <a:latin typeface="Bookman Old Style" charset="0"/>
                <a:ea typeface="Bookman Old Style" charset="0"/>
                <a:cs typeface="Bookman Old Style" charset="0"/>
              </a:rPr>
              <a:t> Works</a:t>
            </a:r>
            <a:r>
              <a:rPr lang="it-IT" sz="4500" dirty="0" smtClean="0">
                <a:solidFill>
                  <a:srgbClr val="002060"/>
                </a:solidFill>
                <a:latin typeface="Bookman Old Style" charset="0"/>
                <a:ea typeface="Bookman Old Style" charset="0"/>
                <a:cs typeface="Bookman Old Style" charset="0"/>
              </a:rPr>
              <a:t>)</a:t>
            </a:r>
          </a:p>
          <a:p>
            <a:pPr algn="just"/>
            <a:r>
              <a:rPr lang="it-IT" sz="4800" dirty="0">
                <a:solidFill>
                  <a:srgbClr val="002060"/>
                </a:solidFill>
                <a:latin typeface="Bookman Old Style" charset="0"/>
                <a:ea typeface="Bookman Old Style" charset="0"/>
                <a:cs typeface="Bookman Old Style" charset="0"/>
              </a:rPr>
              <a:t>Popper K. (2005)  </a:t>
            </a:r>
            <a:r>
              <a:rPr lang="it-IT" sz="4800" i="1" dirty="0">
                <a:solidFill>
                  <a:srgbClr val="002060"/>
                </a:solidFill>
                <a:latin typeface="Bookman Old Style" charset="0"/>
                <a:ea typeface="Bookman Old Style" charset="0"/>
                <a:cs typeface="Bookman Old Style" charset="0"/>
              </a:rPr>
              <a:t>The </a:t>
            </a:r>
            <a:r>
              <a:rPr lang="it-IT" sz="4800" i="1" dirty="0" err="1">
                <a:solidFill>
                  <a:srgbClr val="002060"/>
                </a:solidFill>
                <a:latin typeface="Bookman Old Style" charset="0"/>
                <a:ea typeface="Bookman Old Style" charset="0"/>
                <a:cs typeface="Bookman Old Style" charset="0"/>
              </a:rPr>
              <a:t>Logic</a:t>
            </a:r>
            <a:r>
              <a:rPr lang="it-IT" sz="4800" i="1" dirty="0">
                <a:solidFill>
                  <a:srgbClr val="002060"/>
                </a:solidFill>
                <a:latin typeface="Bookman Old Style" charset="0"/>
                <a:ea typeface="Bookman Old Style" charset="0"/>
                <a:cs typeface="Bookman Old Style" charset="0"/>
              </a:rPr>
              <a:t> of </a:t>
            </a:r>
            <a:r>
              <a:rPr lang="it-IT" sz="4800" i="1" dirty="0" err="1">
                <a:solidFill>
                  <a:srgbClr val="002060"/>
                </a:solidFill>
                <a:latin typeface="Bookman Old Style" charset="0"/>
                <a:ea typeface="Bookman Old Style" charset="0"/>
                <a:cs typeface="Bookman Old Style" charset="0"/>
              </a:rPr>
              <a:t>Scientific</a:t>
            </a:r>
            <a:r>
              <a:rPr lang="it-IT" sz="4800" i="1" dirty="0">
                <a:solidFill>
                  <a:srgbClr val="002060"/>
                </a:solidFill>
                <a:latin typeface="Bookman Old Style" charset="0"/>
                <a:ea typeface="Bookman Old Style" charset="0"/>
                <a:cs typeface="Bookman Old Style" charset="0"/>
              </a:rPr>
              <a:t> </a:t>
            </a:r>
            <a:r>
              <a:rPr lang="it-IT" sz="4800" i="1" dirty="0" err="1">
                <a:solidFill>
                  <a:srgbClr val="002060"/>
                </a:solidFill>
                <a:latin typeface="Bookman Old Style" charset="0"/>
                <a:ea typeface="Bookman Old Style" charset="0"/>
                <a:cs typeface="Bookman Old Style" charset="0"/>
              </a:rPr>
              <a:t>Discovery</a:t>
            </a:r>
            <a:r>
              <a:rPr lang="it-IT" sz="4800" i="1" dirty="0">
                <a:solidFill>
                  <a:srgbClr val="002060"/>
                </a:solidFill>
                <a:latin typeface="Bookman Old Style" charset="0"/>
                <a:ea typeface="Bookman Old Style" charset="0"/>
                <a:cs typeface="Bookman Old Style" charset="0"/>
              </a:rPr>
              <a:t> </a:t>
            </a:r>
            <a:r>
              <a:rPr lang="it-IT" sz="4800" dirty="0">
                <a:solidFill>
                  <a:srgbClr val="002060"/>
                </a:solidFill>
                <a:latin typeface="Bookman Old Style" charset="0"/>
                <a:ea typeface="Bookman Old Style" charset="0"/>
                <a:cs typeface="Bookman Old Style" charset="0"/>
              </a:rPr>
              <a:t>Taylor &amp; Francis e-Library.</a:t>
            </a:r>
          </a:p>
          <a:p>
            <a:pPr algn="just"/>
            <a:endParaRPr lang="it-IT" sz="4500" dirty="0">
              <a:solidFill>
                <a:srgbClr val="002060"/>
              </a:solidFill>
              <a:latin typeface="Bookman Old Style" charset="0"/>
              <a:ea typeface="Bookman Old Style" charset="0"/>
              <a:cs typeface="Bookman Old Style" charset="0"/>
            </a:endParaRPr>
          </a:p>
          <a:p>
            <a:endParaRPr lang="it-IT" sz="6400" dirty="0">
              <a:solidFill>
                <a:srgbClr val="2C7C9F"/>
              </a:solidFill>
            </a:endParaRPr>
          </a:p>
          <a:p>
            <a:endParaRPr lang="it-IT" sz="800" dirty="0"/>
          </a:p>
          <a:p>
            <a:endParaRPr lang="it-IT" sz="800" dirty="0"/>
          </a:p>
        </p:txBody>
      </p:sp>
      <p:sp>
        <p:nvSpPr>
          <p:cNvPr id="4" name="Segnaposto piè di pagina 3"/>
          <p:cNvSpPr>
            <a:spLocks noGrp="1"/>
          </p:cNvSpPr>
          <p:nvPr>
            <p:ph type="ftr" sz="quarter" idx="11"/>
          </p:nvPr>
        </p:nvSpPr>
        <p:spPr/>
        <p:txBody>
          <a:bodyPr/>
          <a:lstStyle/>
          <a:p>
            <a:r>
              <a:rPr lang="it-IT" smtClean="0"/>
              <a:t>P. L. Lattuada M. D., PSY.D., Ph. D.</a:t>
            </a:r>
            <a:endParaRPr lang="it-IT" dirty="0"/>
          </a:p>
        </p:txBody>
      </p:sp>
    </p:spTree>
    <p:extLst>
      <p:ext uri="{BB962C8B-B14F-4D97-AF65-F5344CB8AC3E}">
        <p14:creationId xmlns:p14="http://schemas.microsoft.com/office/powerpoint/2010/main" val="200824451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References</a:t>
            </a:r>
            <a:endParaRPr lang="it-IT" dirty="0"/>
          </a:p>
        </p:txBody>
      </p:sp>
      <p:sp>
        <p:nvSpPr>
          <p:cNvPr id="3" name="Segnaposto contenuto 2"/>
          <p:cNvSpPr>
            <a:spLocks noGrp="1"/>
          </p:cNvSpPr>
          <p:nvPr>
            <p:ph idx="1"/>
          </p:nvPr>
        </p:nvSpPr>
        <p:spPr/>
        <p:txBody>
          <a:bodyPr>
            <a:noAutofit/>
          </a:bodyPr>
          <a:lstStyle/>
          <a:p>
            <a:pPr algn="just">
              <a:spcBef>
                <a:spcPts val="0"/>
              </a:spcBef>
            </a:pPr>
            <a:r>
              <a:rPr lang="it-IT" sz="2000" dirty="0" err="1" smtClean="0">
                <a:solidFill>
                  <a:schemeClr val="tx2">
                    <a:lumMod val="75000"/>
                  </a:schemeClr>
                </a:solidFill>
                <a:latin typeface="Times New Roman" charset="0"/>
                <a:ea typeface="Times New Roman" charset="0"/>
                <a:cs typeface="Times New Roman" charset="0"/>
              </a:rPr>
              <a:t>Aivanhov</a:t>
            </a:r>
            <a:r>
              <a:rPr lang="it-IT" sz="2000" dirty="0" smtClean="0">
                <a:solidFill>
                  <a:schemeClr val="tx2">
                    <a:lumMod val="75000"/>
                  </a:schemeClr>
                </a:solidFill>
                <a:latin typeface="Times New Roman" charset="0"/>
                <a:ea typeface="Times New Roman" charset="0"/>
                <a:cs typeface="Times New Roman" charset="0"/>
              </a:rPr>
              <a:t> </a:t>
            </a:r>
            <a:r>
              <a:rPr lang="it-IT" sz="2000" dirty="0">
                <a:solidFill>
                  <a:schemeClr val="tx2">
                    <a:lumMod val="75000"/>
                  </a:schemeClr>
                </a:solidFill>
                <a:latin typeface="Times New Roman" charset="0"/>
                <a:ea typeface="Times New Roman" charset="0"/>
                <a:cs typeface="Times New Roman" charset="0"/>
              </a:rPr>
              <a:t>O.M.,(1998), </a:t>
            </a:r>
            <a:r>
              <a:rPr lang="it-IT" sz="2000" i="1" dirty="0">
                <a:solidFill>
                  <a:schemeClr val="tx2">
                    <a:lumMod val="75000"/>
                  </a:schemeClr>
                </a:solidFill>
                <a:latin typeface="Times New Roman" charset="0"/>
                <a:ea typeface="Times New Roman" charset="0"/>
                <a:cs typeface="Times New Roman" charset="0"/>
              </a:rPr>
              <a:t>Centri e corpi sottili aura, plesso solare, centro </a:t>
            </a:r>
            <a:r>
              <a:rPr lang="it-IT" sz="2000" i="1" dirty="0" err="1">
                <a:solidFill>
                  <a:schemeClr val="tx2">
                    <a:lumMod val="75000"/>
                  </a:schemeClr>
                </a:solidFill>
                <a:latin typeface="Times New Roman" charset="0"/>
                <a:ea typeface="Times New Roman" charset="0"/>
                <a:cs typeface="Times New Roman" charset="0"/>
              </a:rPr>
              <a:t>hara</a:t>
            </a:r>
            <a:r>
              <a:rPr lang="it-IT" sz="2000" i="1" dirty="0">
                <a:solidFill>
                  <a:schemeClr val="tx2">
                    <a:lumMod val="75000"/>
                  </a:schemeClr>
                </a:solidFill>
                <a:latin typeface="Times New Roman" charset="0"/>
                <a:ea typeface="Times New Roman" charset="0"/>
                <a:cs typeface="Times New Roman" charset="0"/>
              </a:rPr>
              <a:t>, chakra</a:t>
            </a:r>
            <a:r>
              <a:rPr lang="it-IT" sz="2000" dirty="0">
                <a:solidFill>
                  <a:schemeClr val="tx2">
                    <a:lumMod val="75000"/>
                  </a:schemeClr>
                </a:solidFill>
                <a:latin typeface="Times New Roman" charset="0"/>
                <a:ea typeface="Times New Roman" charset="0"/>
                <a:cs typeface="Times New Roman" charset="0"/>
              </a:rPr>
              <a:t>,  Edizioni </a:t>
            </a:r>
            <a:r>
              <a:rPr lang="it-IT" sz="2000" dirty="0" err="1">
                <a:solidFill>
                  <a:schemeClr val="tx2">
                    <a:lumMod val="75000"/>
                  </a:schemeClr>
                </a:solidFill>
                <a:latin typeface="Times New Roman" charset="0"/>
                <a:ea typeface="Times New Roman" charset="0"/>
                <a:cs typeface="Times New Roman" charset="0"/>
              </a:rPr>
              <a:t>Prosveta</a:t>
            </a:r>
            <a:endParaRPr lang="it-IT" sz="2000" dirty="0">
              <a:solidFill>
                <a:schemeClr val="tx2">
                  <a:lumMod val="75000"/>
                </a:schemeClr>
              </a:solidFill>
              <a:latin typeface="Times New Roman" charset="0"/>
              <a:ea typeface="Times New Roman" charset="0"/>
              <a:cs typeface="Times New Roman" charset="0"/>
            </a:endParaRP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Avalon</a:t>
            </a:r>
            <a:r>
              <a:rPr lang="it-IT" sz="2000" dirty="0">
                <a:solidFill>
                  <a:schemeClr val="tx2">
                    <a:lumMod val="75000"/>
                  </a:schemeClr>
                </a:solidFill>
                <a:latin typeface="Times New Roman" charset="0"/>
                <a:ea typeface="Times New Roman" charset="0"/>
                <a:cs typeface="Times New Roman" charset="0"/>
              </a:rPr>
              <a:t> A., </a:t>
            </a:r>
            <a:r>
              <a:rPr lang="it-IT" sz="2000" i="1" dirty="0">
                <a:solidFill>
                  <a:schemeClr val="tx2">
                    <a:lumMod val="75000"/>
                  </a:schemeClr>
                </a:solidFill>
                <a:latin typeface="Times New Roman" charset="0"/>
                <a:ea typeface="Times New Roman" charset="0"/>
                <a:cs typeface="Times New Roman" charset="0"/>
              </a:rPr>
              <a:t>Il Potere del serpente,</a:t>
            </a:r>
            <a:r>
              <a:rPr lang="it-IT" sz="2000" dirty="0">
                <a:solidFill>
                  <a:schemeClr val="tx2">
                    <a:lumMod val="75000"/>
                  </a:schemeClr>
                </a:solidFill>
                <a:latin typeface="Times New Roman" charset="0"/>
                <a:ea typeface="Times New Roman" charset="0"/>
                <a:cs typeface="Times New Roman" charset="0"/>
              </a:rPr>
              <a:t>  Ed. Mediterranee, Roma</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Bardon</a:t>
            </a:r>
            <a:r>
              <a:rPr lang="it-IT" sz="2000" dirty="0">
                <a:solidFill>
                  <a:schemeClr val="tx2">
                    <a:lumMod val="75000"/>
                  </a:schemeClr>
                </a:solidFill>
                <a:latin typeface="Times New Roman" charset="0"/>
                <a:ea typeface="Times New Roman" charset="0"/>
                <a:cs typeface="Times New Roman" charset="0"/>
              </a:rPr>
              <a:t> </a:t>
            </a:r>
            <a:r>
              <a:rPr lang="it-IT" sz="2000" dirty="0" err="1">
                <a:solidFill>
                  <a:schemeClr val="tx2">
                    <a:lumMod val="75000"/>
                  </a:schemeClr>
                </a:solidFill>
                <a:latin typeface="Times New Roman" charset="0"/>
                <a:ea typeface="Times New Roman" charset="0"/>
                <a:cs typeface="Times New Roman" charset="0"/>
              </a:rPr>
              <a:t>F</a:t>
            </a:r>
            <a:r>
              <a:rPr lang="it-IT" sz="2000" dirty="0">
                <a:solidFill>
                  <a:schemeClr val="tx2">
                    <a:lumMod val="75000"/>
                  </a:schemeClr>
                </a:solidFill>
                <a:latin typeface="Times New Roman" charset="0"/>
                <a:ea typeface="Times New Roman" charset="0"/>
                <a:cs typeface="Times New Roman" charset="0"/>
              </a:rPr>
              <a:t>., (1978), </a:t>
            </a:r>
            <a:r>
              <a:rPr lang="it-IT" sz="2000" i="1" dirty="0">
                <a:solidFill>
                  <a:schemeClr val="tx2">
                    <a:lumMod val="75000"/>
                  </a:schemeClr>
                </a:solidFill>
                <a:latin typeface="Times New Roman" charset="0"/>
                <a:ea typeface="Times New Roman" charset="0"/>
                <a:cs typeface="Times New Roman" charset="0"/>
              </a:rPr>
              <a:t>Iniziazione all'ermetica</a:t>
            </a:r>
            <a:r>
              <a:rPr lang="it-IT" sz="2000" dirty="0">
                <a:solidFill>
                  <a:schemeClr val="tx2">
                    <a:lumMod val="75000"/>
                  </a:schemeClr>
                </a:solidFill>
                <a:latin typeface="Times New Roman" charset="0"/>
                <a:ea typeface="Times New Roman" charset="0"/>
                <a:cs typeface="Times New Roman" charset="0"/>
              </a:rPr>
              <a:t>, Astrolabio, Roma.</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Bateson</a:t>
            </a:r>
            <a:r>
              <a:rPr lang="it-IT" sz="2000" dirty="0">
                <a:solidFill>
                  <a:schemeClr val="tx2">
                    <a:lumMod val="75000"/>
                  </a:schemeClr>
                </a:solidFill>
                <a:latin typeface="Times New Roman" charset="0"/>
                <a:ea typeface="Times New Roman" charset="0"/>
                <a:cs typeface="Times New Roman" charset="0"/>
              </a:rPr>
              <a:t> G. (1976), </a:t>
            </a:r>
            <a:r>
              <a:rPr lang="it-IT" sz="2000" i="1" dirty="0">
                <a:solidFill>
                  <a:schemeClr val="tx2">
                    <a:lumMod val="75000"/>
                  </a:schemeClr>
                </a:solidFill>
                <a:latin typeface="Times New Roman" charset="0"/>
                <a:ea typeface="Times New Roman" charset="0"/>
                <a:cs typeface="Times New Roman" charset="0"/>
              </a:rPr>
              <a:t>Verso un’ecologia della mente</a:t>
            </a:r>
            <a:r>
              <a:rPr lang="it-IT" sz="2000" dirty="0">
                <a:solidFill>
                  <a:schemeClr val="tx2">
                    <a:lumMod val="75000"/>
                  </a:schemeClr>
                </a:solidFill>
                <a:latin typeface="Times New Roman" charset="0"/>
                <a:ea typeface="Times New Roman" charset="0"/>
                <a:cs typeface="Times New Roman" charset="0"/>
              </a:rPr>
              <a:t>, Adelphi,  Milano.</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Bateson</a:t>
            </a:r>
            <a:r>
              <a:rPr lang="it-IT" sz="2000" dirty="0">
                <a:solidFill>
                  <a:schemeClr val="tx2">
                    <a:lumMod val="75000"/>
                  </a:schemeClr>
                </a:solidFill>
                <a:latin typeface="Times New Roman" charset="0"/>
                <a:ea typeface="Times New Roman" charset="0"/>
                <a:cs typeface="Times New Roman" charset="0"/>
              </a:rPr>
              <a:t> G. (1976).</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Berg</a:t>
            </a:r>
            <a:r>
              <a:rPr lang="it-IT" sz="2000" dirty="0">
                <a:solidFill>
                  <a:schemeClr val="tx2">
                    <a:lumMod val="75000"/>
                  </a:schemeClr>
                </a:solidFill>
                <a:latin typeface="Times New Roman" charset="0"/>
                <a:ea typeface="Times New Roman" charset="0"/>
                <a:cs typeface="Times New Roman" charset="0"/>
              </a:rPr>
              <a:t> Y. (2005), </a:t>
            </a:r>
            <a:r>
              <a:rPr lang="it-IT" sz="2000" i="1" dirty="0">
                <a:solidFill>
                  <a:schemeClr val="tx2">
                    <a:lumMod val="75000"/>
                  </a:schemeClr>
                </a:solidFill>
                <a:latin typeface="Times New Roman" charset="0"/>
                <a:ea typeface="Times New Roman" charset="0"/>
                <a:cs typeface="Times New Roman" charset="0"/>
              </a:rPr>
              <a:t>Il potere della </a:t>
            </a:r>
            <a:r>
              <a:rPr lang="it-IT" sz="2000" i="1" dirty="0" err="1">
                <a:solidFill>
                  <a:schemeClr val="tx2">
                    <a:lumMod val="75000"/>
                  </a:schemeClr>
                </a:solidFill>
                <a:latin typeface="Times New Roman" charset="0"/>
                <a:ea typeface="Times New Roman" charset="0"/>
                <a:cs typeface="Times New Roman" charset="0"/>
              </a:rPr>
              <a:t>Kabbalah</a:t>
            </a:r>
            <a:r>
              <a:rPr lang="it-IT" sz="2000" dirty="0">
                <a:solidFill>
                  <a:schemeClr val="tx2">
                    <a:lumMod val="75000"/>
                  </a:schemeClr>
                </a:solidFill>
                <a:latin typeface="Times New Roman" charset="0"/>
                <a:ea typeface="Times New Roman" charset="0"/>
                <a:cs typeface="Times New Roman" charset="0"/>
              </a:rPr>
              <a:t>, Tea, Milano</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Besant</a:t>
            </a:r>
            <a:r>
              <a:rPr lang="it-IT" sz="2000" dirty="0">
                <a:solidFill>
                  <a:schemeClr val="tx2">
                    <a:lumMod val="75000"/>
                  </a:schemeClr>
                </a:solidFill>
                <a:latin typeface="Times New Roman" charset="0"/>
                <a:ea typeface="Times New Roman" charset="0"/>
                <a:cs typeface="Times New Roman" charset="0"/>
              </a:rPr>
              <a:t> A., (1990), </a:t>
            </a:r>
            <a:r>
              <a:rPr lang="it-IT" sz="2000" i="1" dirty="0">
                <a:solidFill>
                  <a:schemeClr val="tx2">
                    <a:lumMod val="75000"/>
                  </a:schemeClr>
                </a:solidFill>
                <a:latin typeface="Times New Roman" charset="0"/>
                <a:ea typeface="Times New Roman" charset="0"/>
                <a:cs typeface="Times New Roman" charset="0"/>
              </a:rPr>
              <a:t>Unità essenziale di tutte le religioni</a:t>
            </a:r>
            <a:r>
              <a:rPr lang="it-IT" sz="2000" dirty="0">
                <a:solidFill>
                  <a:schemeClr val="tx2">
                    <a:lumMod val="75000"/>
                  </a:schemeClr>
                </a:solidFill>
                <a:latin typeface="Times New Roman" charset="0"/>
                <a:ea typeface="Times New Roman" charset="0"/>
                <a:cs typeface="Times New Roman" charset="0"/>
              </a:rPr>
              <a:t>, I Dioscuri, Genova.  </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Besant</a:t>
            </a:r>
            <a:r>
              <a:rPr lang="it-IT" sz="2000" dirty="0">
                <a:solidFill>
                  <a:schemeClr val="tx2">
                    <a:lumMod val="75000"/>
                  </a:schemeClr>
                </a:solidFill>
                <a:latin typeface="Times New Roman" charset="0"/>
                <a:ea typeface="Times New Roman" charset="0"/>
                <a:cs typeface="Times New Roman" charset="0"/>
              </a:rPr>
              <a:t> A., </a:t>
            </a:r>
            <a:r>
              <a:rPr lang="it-IT" sz="2000" dirty="0" err="1">
                <a:solidFill>
                  <a:schemeClr val="tx2">
                    <a:lumMod val="75000"/>
                  </a:schemeClr>
                </a:solidFill>
                <a:latin typeface="Times New Roman" charset="0"/>
                <a:ea typeface="Times New Roman" charset="0"/>
                <a:cs typeface="Times New Roman" charset="0"/>
              </a:rPr>
              <a:t>Leadbeater</a:t>
            </a:r>
            <a:r>
              <a:rPr lang="it-IT" sz="2000" dirty="0">
                <a:solidFill>
                  <a:schemeClr val="tx2">
                    <a:lumMod val="75000"/>
                  </a:schemeClr>
                </a:solidFill>
                <a:latin typeface="Times New Roman" charset="0"/>
                <a:ea typeface="Times New Roman" charset="0"/>
                <a:cs typeface="Times New Roman" charset="0"/>
              </a:rPr>
              <a:t> C.V., (1962) </a:t>
            </a:r>
            <a:r>
              <a:rPr lang="it-IT" sz="2000" i="1" dirty="0">
                <a:solidFill>
                  <a:schemeClr val="tx2">
                    <a:lumMod val="75000"/>
                  </a:schemeClr>
                </a:solidFill>
                <a:latin typeface="Times New Roman" charset="0"/>
                <a:ea typeface="Times New Roman" charset="0"/>
                <a:cs typeface="Times New Roman" charset="0"/>
              </a:rPr>
              <a:t>Cenni  sulla morte</a:t>
            </a:r>
            <a:r>
              <a:rPr lang="it-IT" sz="2000" dirty="0">
                <a:solidFill>
                  <a:schemeClr val="tx2">
                    <a:lumMod val="75000"/>
                  </a:schemeClr>
                </a:solidFill>
                <a:latin typeface="Times New Roman" charset="0"/>
                <a:ea typeface="Times New Roman" charset="0"/>
                <a:cs typeface="Times New Roman" charset="0"/>
              </a:rPr>
              <a:t>, Società Teosofica Italiana,   Roma.</a:t>
            </a:r>
          </a:p>
          <a:p>
            <a:pPr algn="just">
              <a:spcBef>
                <a:spcPts val="0"/>
              </a:spcBef>
            </a:pPr>
            <a:r>
              <a:rPr lang="it-IT" sz="2000" dirty="0">
                <a:solidFill>
                  <a:schemeClr val="tx2">
                    <a:lumMod val="75000"/>
                  </a:schemeClr>
                </a:solidFill>
                <a:latin typeface="Times New Roman" charset="0"/>
                <a:ea typeface="Times New Roman" charset="0"/>
                <a:cs typeface="Times New Roman" charset="0"/>
              </a:rPr>
              <a:t>Capra </a:t>
            </a:r>
            <a:r>
              <a:rPr lang="it-IT" sz="2000" dirty="0" err="1">
                <a:solidFill>
                  <a:schemeClr val="tx2">
                    <a:lumMod val="75000"/>
                  </a:schemeClr>
                </a:solidFill>
                <a:latin typeface="Times New Roman" charset="0"/>
                <a:ea typeface="Times New Roman" charset="0"/>
                <a:cs typeface="Times New Roman" charset="0"/>
              </a:rPr>
              <a:t>F</a:t>
            </a:r>
            <a:r>
              <a:rPr lang="it-IT" sz="2000" dirty="0">
                <a:solidFill>
                  <a:schemeClr val="tx2">
                    <a:lumMod val="75000"/>
                  </a:schemeClr>
                </a:solidFill>
                <a:latin typeface="Times New Roman" charset="0"/>
                <a:ea typeface="Times New Roman" charset="0"/>
                <a:cs typeface="Times New Roman" charset="0"/>
              </a:rPr>
              <a:t>. (1987), </a:t>
            </a:r>
            <a:r>
              <a:rPr lang="it-IT" sz="2000" i="1" dirty="0">
                <a:solidFill>
                  <a:schemeClr val="tx2">
                    <a:lumMod val="75000"/>
                  </a:schemeClr>
                </a:solidFill>
                <a:latin typeface="Times New Roman" charset="0"/>
                <a:ea typeface="Times New Roman" charset="0"/>
                <a:cs typeface="Times New Roman" charset="0"/>
              </a:rPr>
              <a:t>Il Punto di Svolta</a:t>
            </a:r>
            <a:r>
              <a:rPr lang="it-IT" sz="2000" dirty="0">
                <a:solidFill>
                  <a:schemeClr val="tx2">
                    <a:lumMod val="75000"/>
                  </a:schemeClr>
                </a:solidFill>
                <a:latin typeface="Times New Roman" charset="0"/>
                <a:ea typeface="Times New Roman" charset="0"/>
                <a:cs typeface="Times New Roman" charset="0"/>
              </a:rPr>
              <a:t>, Feltrinelli, Milano</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Castaneda</a:t>
            </a:r>
            <a:r>
              <a:rPr lang="it-IT" sz="2000" dirty="0">
                <a:solidFill>
                  <a:schemeClr val="tx2">
                    <a:lumMod val="75000"/>
                  </a:schemeClr>
                </a:solidFill>
                <a:latin typeface="Times New Roman" charset="0"/>
                <a:ea typeface="Times New Roman" charset="0"/>
                <a:cs typeface="Times New Roman" charset="0"/>
              </a:rPr>
              <a:t> C., (1970), </a:t>
            </a:r>
            <a:r>
              <a:rPr lang="it-IT" sz="2000" i="1" dirty="0">
                <a:solidFill>
                  <a:schemeClr val="tx2">
                    <a:lumMod val="75000"/>
                  </a:schemeClr>
                </a:solidFill>
                <a:latin typeface="Times New Roman" charset="0"/>
                <a:ea typeface="Times New Roman" charset="0"/>
                <a:cs typeface="Times New Roman" charset="0"/>
              </a:rPr>
              <a:t>A Scuola dallo Stregone</a:t>
            </a:r>
            <a:r>
              <a:rPr lang="it-IT" sz="2000" dirty="0">
                <a:solidFill>
                  <a:schemeClr val="tx2">
                    <a:lumMod val="75000"/>
                  </a:schemeClr>
                </a:solidFill>
                <a:latin typeface="Times New Roman" charset="0"/>
                <a:ea typeface="Times New Roman" charset="0"/>
                <a:cs typeface="Times New Roman" charset="0"/>
              </a:rPr>
              <a:t>, Astrolabio, Roma. </a:t>
            </a:r>
          </a:p>
          <a:p>
            <a:pPr>
              <a:spcBef>
                <a:spcPts val="0"/>
              </a:spcBef>
            </a:pPr>
            <a:endParaRPr lang="it-IT" sz="1400" dirty="0"/>
          </a:p>
          <a:p>
            <a:pPr>
              <a:spcBef>
                <a:spcPts val="0"/>
              </a:spcBef>
            </a:pPr>
            <a:endParaRPr lang="it-IT" sz="1400" dirty="0"/>
          </a:p>
        </p:txBody>
      </p:sp>
      <p:sp>
        <p:nvSpPr>
          <p:cNvPr id="4" name="Segnaposto piè di pagina 3"/>
          <p:cNvSpPr>
            <a:spLocks noGrp="1"/>
          </p:cNvSpPr>
          <p:nvPr>
            <p:ph type="ftr" sz="quarter" idx="11"/>
          </p:nvPr>
        </p:nvSpPr>
        <p:spPr/>
        <p:txBody>
          <a:bodyPr/>
          <a:lstStyle/>
          <a:p>
            <a:r>
              <a:rPr lang="it-IT" smtClean="0"/>
              <a:t>P. L. Lattuada M. D., Ph. D.</a:t>
            </a:r>
            <a:endParaRPr lang="it-IT"/>
          </a:p>
        </p:txBody>
      </p:sp>
    </p:spTree>
    <p:extLst>
      <p:ext uri="{BB962C8B-B14F-4D97-AF65-F5344CB8AC3E}">
        <p14:creationId xmlns:p14="http://schemas.microsoft.com/office/powerpoint/2010/main" val="40996676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References</a:t>
            </a:r>
            <a:endParaRPr lang="it-IT" dirty="0"/>
          </a:p>
        </p:txBody>
      </p:sp>
      <p:sp>
        <p:nvSpPr>
          <p:cNvPr id="3" name="Segnaposto contenuto 2"/>
          <p:cNvSpPr>
            <a:spLocks noGrp="1"/>
          </p:cNvSpPr>
          <p:nvPr>
            <p:ph idx="1"/>
          </p:nvPr>
        </p:nvSpPr>
        <p:spPr/>
        <p:txBody>
          <a:bodyPr>
            <a:noAutofit/>
          </a:bodyPr>
          <a:lstStyle/>
          <a:p>
            <a:pPr algn="just">
              <a:spcBef>
                <a:spcPts val="0"/>
              </a:spcBef>
            </a:pPr>
            <a:r>
              <a:rPr lang="it-IT" sz="2000" dirty="0">
                <a:solidFill>
                  <a:schemeClr val="tx2">
                    <a:lumMod val="75000"/>
                  </a:schemeClr>
                </a:solidFill>
                <a:latin typeface="Times New Roman" charset="0"/>
                <a:ea typeface="Times New Roman" charset="0"/>
                <a:cs typeface="Times New Roman" charset="0"/>
              </a:rPr>
              <a:t>Dalai lama, </a:t>
            </a:r>
            <a:r>
              <a:rPr lang="it-IT" sz="2000" dirty="0" err="1">
                <a:solidFill>
                  <a:schemeClr val="tx2">
                    <a:lumMod val="75000"/>
                  </a:schemeClr>
                </a:solidFill>
                <a:latin typeface="Times New Roman" charset="0"/>
                <a:ea typeface="Times New Roman" charset="0"/>
                <a:cs typeface="Times New Roman" charset="0"/>
              </a:rPr>
              <a:t>Goleman</a:t>
            </a:r>
            <a:r>
              <a:rPr lang="it-IT" sz="2000" dirty="0">
                <a:solidFill>
                  <a:schemeClr val="tx2">
                    <a:lumMod val="75000"/>
                  </a:schemeClr>
                </a:solidFill>
                <a:latin typeface="Times New Roman" charset="0"/>
                <a:ea typeface="Times New Roman" charset="0"/>
                <a:cs typeface="Times New Roman" charset="0"/>
              </a:rPr>
              <a:t> D. (2003),  </a:t>
            </a:r>
            <a:r>
              <a:rPr lang="it-IT" sz="2000" i="1" dirty="0">
                <a:solidFill>
                  <a:schemeClr val="tx2">
                    <a:lumMod val="75000"/>
                  </a:schemeClr>
                </a:solidFill>
                <a:latin typeface="Times New Roman" charset="0"/>
                <a:ea typeface="Times New Roman" charset="0"/>
                <a:cs typeface="Times New Roman" charset="0"/>
              </a:rPr>
              <a:t>Le emozioni distruttive</a:t>
            </a:r>
            <a:r>
              <a:rPr lang="it-IT" sz="2000" dirty="0">
                <a:solidFill>
                  <a:schemeClr val="tx2">
                    <a:lumMod val="75000"/>
                  </a:schemeClr>
                </a:solidFill>
                <a:latin typeface="Times New Roman" charset="0"/>
                <a:ea typeface="Times New Roman" charset="0"/>
                <a:cs typeface="Times New Roman" charset="0"/>
              </a:rPr>
              <a:t>, Mondadori, Milano p. 378</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Eccles</a:t>
            </a:r>
            <a:r>
              <a:rPr lang="it-IT" sz="2000" dirty="0">
                <a:solidFill>
                  <a:schemeClr val="tx2">
                    <a:lumMod val="75000"/>
                  </a:schemeClr>
                </a:solidFill>
                <a:latin typeface="Times New Roman" charset="0"/>
                <a:ea typeface="Times New Roman" charset="0"/>
                <a:cs typeface="Times New Roman" charset="0"/>
              </a:rPr>
              <a:t>, </a:t>
            </a:r>
            <a:r>
              <a:rPr lang="it-IT" sz="2000" dirty="0" err="1">
                <a:solidFill>
                  <a:schemeClr val="tx2">
                    <a:lumMod val="75000"/>
                  </a:schemeClr>
                </a:solidFill>
                <a:latin typeface="Times New Roman" charset="0"/>
                <a:ea typeface="Times New Roman" charset="0"/>
                <a:cs typeface="Times New Roman" charset="0"/>
              </a:rPr>
              <a:t>J</a:t>
            </a:r>
            <a:r>
              <a:rPr lang="it-IT" sz="2000" dirty="0">
                <a:solidFill>
                  <a:schemeClr val="tx2">
                    <a:lumMod val="75000"/>
                  </a:schemeClr>
                </a:solidFill>
                <a:latin typeface="Times New Roman" charset="0"/>
                <a:ea typeface="Times New Roman" charset="0"/>
                <a:cs typeface="Times New Roman" charset="0"/>
              </a:rPr>
              <a:t>. (1973), </a:t>
            </a:r>
            <a:r>
              <a:rPr lang="it-IT" sz="2000" i="1" dirty="0">
                <a:solidFill>
                  <a:schemeClr val="tx2">
                    <a:lumMod val="75000"/>
                  </a:schemeClr>
                </a:solidFill>
                <a:latin typeface="Times New Roman" charset="0"/>
                <a:ea typeface="Times New Roman" charset="0"/>
                <a:cs typeface="Times New Roman" charset="0"/>
              </a:rPr>
              <a:t>Brain, Speech, and </a:t>
            </a:r>
            <a:r>
              <a:rPr lang="it-IT" sz="2000" i="1" dirty="0" err="1">
                <a:solidFill>
                  <a:schemeClr val="tx2">
                    <a:lumMod val="75000"/>
                  </a:schemeClr>
                </a:solidFill>
                <a:latin typeface="Times New Roman" charset="0"/>
                <a:ea typeface="Times New Roman" charset="0"/>
                <a:cs typeface="Times New Roman" charset="0"/>
              </a:rPr>
              <a:t>Consciousness</a:t>
            </a:r>
            <a:r>
              <a:rPr lang="it-IT" sz="2000" dirty="0">
                <a:solidFill>
                  <a:schemeClr val="tx2">
                    <a:lumMod val="75000"/>
                  </a:schemeClr>
                </a:solidFill>
                <a:latin typeface="Times New Roman" charset="0"/>
                <a:ea typeface="Times New Roman" charset="0"/>
                <a:cs typeface="Times New Roman" charset="0"/>
              </a:rPr>
              <a:t>: </a:t>
            </a:r>
            <a:r>
              <a:rPr lang="it-IT" sz="2000" i="1" dirty="0">
                <a:solidFill>
                  <a:schemeClr val="tx2">
                    <a:lumMod val="75000"/>
                  </a:schemeClr>
                </a:solidFill>
                <a:latin typeface="Times New Roman" charset="0"/>
                <a:ea typeface="Times New Roman" charset="0"/>
                <a:cs typeface="Times New Roman" charset="0"/>
              </a:rPr>
              <a:t>The </a:t>
            </a:r>
            <a:r>
              <a:rPr lang="it-IT" sz="2000" i="1" dirty="0" err="1">
                <a:solidFill>
                  <a:schemeClr val="tx2">
                    <a:lumMod val="75000"/>
                  </a:schemeClr>
                </a:solidFill>
                <a:latin typeface="Times New Roman" charset="0"/>
                <a:ea typeface="Times New Roman" charset="0"/>
                <a:cs typeface="Times New Roman" charset="0"/>
              </a:rPr>
              <a:t>Understanding</a:t>
            </a:r>
            <a:r>
              <a:rPr lang="it-IT" sz="2000" i="1" dirty="0">
                <a:solidFill>
                  <a:schemeClr val="tx2">
                    <a:lumMod val="75000"/>
                  </a:schemeClr>
                </a:solidFill>
                <a:latin typeface="Times New Roman" charset="0"/>
                <a:ea typeface="Times New Roman" charset="0"/>
                <a:cs typeface="Times New Roman" charset="0"/>
              </a:rPr>
              <a:t> of the Brain</a:t>
            </a:r>
            <a:r>
              <a:rPr lang="it-IT" sz="2000" dirty="0">
                <a:solidFill>
                  <a:schemeClr val="tx2">
                    <a:lumMod val="75000"/>
                  </a:schemeClr>
                </a:solidFill>
                <a:latin typeface="Times New Roman" charset="0"/>
                <a:ea typeface="Times New Roman" charset="0"/>
                <a:cs typeface="Times New Roman" charset="0"/>
              </a:rPr>
              <a:t>., McGraw-Hill Book Company</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Eliade</a:t>
            </a:r>
            <a:r>
              <a:rPr lang="it-IT" sz="2000" dirty="0">
                <a:solidFill>
                  <a:schemeClr val="tx2">
                    <a:lumMod val="75000"/>
                  </a:schemeClr>
                </a:solidFill>
                <a:latin typeface="Times New Roman" charset="0"/>
                <a:ea typeface="Times New Roman" charset="0"/>
                <a:cs typeface="Times New Roman" charset="0"/>
              </a:rPr>
              <a:t> M. (1974), </a:t>
            </a:r>
            <a:r>
              <a:rPr lang="it-IT" sz="2000" i="1" dirty="0">
                <a:solidFill>
                  <a:schemeClr val="tx2">
                    <a:lumMod val="75000"/>
                  </a:schemeClr>
                </a:solidFill>
                <a:latin typeface="Times New Roman" charset="0"/>
                <a:ea typeface="Times New Roman" charset="0"/>
                <a:cs typeface="Times New Roman" charset="0"/>
              </a:rPr>
              <a:t>Lo Sciamanesimo e le Tecniche dell'Estasi</a:t>
            </a:r>
            <a:r>
              <a:rPr lang="it-IT" sz="2000" dirty="0">
                <a:solidFill>
                  <a:schemeClr val="tx2">
                    <a:lumMod val="75000"/>
                  </a:schemeClr>
                </a:solidFill>
                <a:latin typeface="Times New Roman" charset="0"/>
                <a:ea typeface="Times New Roman" charset="0"/>
                <a:cs typeface="Times New Roman" charset="0"/>
              </a:rPr>
              <a:t>, Mediterranee, Roma</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Esler</a:t>
            </a:r>
            <a:r>
              <a:rPr lang="it-IT" sz="2000" dirty="0">
                <a:solidFill>
                  <a:schemeClr val="tx2">
                    <a:lumMod val="75000"/>
                  </a:schemeClr>
                </a:solidFill>
                <a:latin typeface="Times New Roman" charset="0"/>
                <a:ea typeface="Times New Roman" charset="0"/>
                <a:cs typeface="Times New Roman" charset="0"/>
              </a:rPr>
              <a:t> </a:t>
            </a:r>
            <a:r>
              <a:rPr lang="it-IT" sz="2000" dirty="0" err="1">
                <a:solidFill>
                  <a:schemeClr val="tx2">
                    <a:lumMod val="75000"/>
                  </a:schemeClr>
                </a:solidFill>
                <a:latin typeface="Times New Roman" charset="0"/>
                <a:ea typeface="Times New Roman" charset="0"/>
                <a:cs typeface="Times New Roman" charset="0"/>
              </a:rPr>
              <a:t>R</a:t>
            </a:r>
            <a:r>
              <a:rPr lang="it-IT" sz="2000" dirty="0">
                <a:solidFill>
                  <a:schemeClr val="tx2">
                    <a:lumMod val="75000"/>
                  </a:schemeClr>
                </a:solidFill>
                <a:latin typeface="Times New Roman" charset="0"/>
                <a:ea typeface="Times New Roman" charset="0"/>
                <a:cs typeface="Times New Roman" charset="0"/>
              </a:rPr>
              <a:t>. (1996), </a:t>
            </a:r>
            <a:r>
              <a:rPr lang="it-IT" sz="2000" i="1" dirty="0">
                <a:solidFill>
                  <a:schemeClr val="tx2">
                    <a:lumMod val="75000"/>
                  </a:schemeClr>
                </a:solidFill>
                <a:latin typeface="Times New Roman" charset="0"/>
                <a:ea typeface="Times New Roman" charset="0"/>
                <a:cs typeface="Times New Roman" charset="0"/>
              </a:rPr>
              <a:t>Il calice e la spada</a:t>
            </a:r>
            <a:r>
              <a:rPr lang="it-IT" sz="2000" dirty="0">
                <a:solidFill>
                  <a:schemeClr val="tx2">
                    <a:lumMod val="75000"/>
                  </a:schemeClr>
                </a:solidFill>
                <a:latin typeface="Times New Roman" charset="0"/>
                <a:ea typeface="Times New Roman" charset="0"/>
                <a:cs typeface="Times New Roman" charset="0"/>
              </a:rPr>
              <a:t>, Pratiche, Parma.</a:t>
            </a:r>
          </a:p>
          <a:p>
            <a:pPr algn="just">
              <a:spcBef>
                <a:spcPts val="0"/>
              </a:spcBef>
            </a:pPr>
            <a:r>
              <a:rPr lang="it-IT" sz="2000" dirty="0">
                <a:solidFill>
                  <a:schemeClr val="tx2">
                    <a:lumMod val="75000"/>
                  </a:schemeClr>
                </a:solidFill>
                <a:latin typeface="Times New Roman" charset="0"/>
                <a:ea typeface="Times New Roman" charset="0"/>
                <a:cs typeface="Times New Roman" charset="0"/>
              </a:rPr>
              <a:t>Falzoni </a:t>
            </a:r>
            <a:r>
              <a:rPr lang="it-IT" sz="2000" dirty="0" err="1">
                <a:solidFill>
                  <a:schemeClr val="tx2">
                    <a:lumMod val="75000"/>
                  </a:schemeClr>
                </a:solidFill>
                <a:latin typeface="Times New Roman" charset="0"/>
                <a:ea typeface="Times New Roman" charset="0"/>
                <a:cs typeface="Times New Roman" charset="0"/>
              </a:rPr>
              <a:t>Gallerani</a:t>
            </a:r>
            <a:r>
              <a:rPr lang="it-IT" sz="2000" dirty="0">
                <a:solidFill>
                  <a:schemeClr val="tx2">
                    <a:lumMod val="75000"/>
                  </a:schemeClr>
                </a:solidFill>
                <a:latin typeface="Times New Roman" charset="0"/>
                <a:ea typeface="Times New Roman" charset="0"/>
                <a:cs typeface="Times New Roman" charset="0"/>
              </a:rPr>
              <a:t> </a:t>
            </a:r>
            <a:r>
              <a:rPr lang="it-IT" sz="2000" dirty="0" err="1">
                <a:solidFill>
                  <a:schemeClr val="tx2">
                    <a:lumMod val="75000"/>
                  </a:schemeClr>
                </a:solidFill>
                <a:latin typeface="Times New Roman" charset="0"/>
                <a:ea typeface="Times New Roman" charset="0"/>
                <a:cs typeface="Times New Roman" charset="0"/>
              </a:rPr>
              <a:t>F</a:t>
            </a:r>
            <a:r>
              <a:rPr lang="it-IT" sz="2000" dirty="0">
                <a:solidFill>
                  <a:schemeClr val="tx2">
                    <a:lumMod val="75000"/>
                  </a:schemeClr>
                </a:solidFill>
                <a:latin typeface="Times New Roman" charset="0"/>
                <a:ea typeface="Times New Roman" charset="0"/>
                <a:cs typeface="Times New Roman" charset="0"/>
              </a:rPr>
              <a:t>. (2008), L’Io Trasparente, </a:t>
            </a:r>
            <a:r>
              <a:rPr lang="it-IT" sz="2000" dirty="0" err="1">
                <a:solidFill>
                  <a:schemeClr val="tx2">
                    <a:lumMod val="75000"/>
                  </a:schemeClr>
                </a:solidFill>
                <a:latin typeface="Times New Roman" charset="0"/>
                <a:ea typeface="Times New Roman" charset="0"/>
                <a:cs typeface="Times New Roman" charset="0"/>
              </a:rPr>
              <a:t>vol</a:t>
            </a:r>
            <a:r>
              <a:rPr lang="it-IT" sz="2000" dirty="0">
                <a:solidFill>
                  <a:schemeClr val="tx2">
                    <a:lumMod val="75000"/>
                  </a:schemeClr>
                </a:solidFill>
                <a:latin typeface="Times New Roman" charset="0"/>
                <a:ea typeface="Times New Roman" charset="0"/>
                <a:cs typeface="Times New Roman" charset="0"/>
              </a:rPr>
              <a:t> II, A.R.A.T., Milano.</a:t>
            </a:r>
          </a:p>
          <a:p>
            <a:pPr algn="just">
              <a:spcBef>
                <a:spcPts val="0"/>
              </a:spcBef>
            </a:pPr>
            <a:r>
              <a:rPr lang="it-IT" sz="2000" dirty="0" err="1">
                <a:solidFill>
                  <a:schemeClr val="tx2">
                    <a:lumMod val="75000"/>
                  </a:schemeClr>
                </a:solidFill>
                <a:latin typeface="Times New Roman" charset="0"/>
                <a:ea typeface="Times New Roman" charset="0"/>
                <a:cs typeface="Times New Roman" charset="0"/>
              </a:rPr>
              <a:t>Ferrer</a:t>
            </a:r>
            <a:r>
              <a:rPr lang="it-IT" sz="2000" dirty="0">
                <a:solidFill>
                  <a:schemeClr val="tx2">
                    <a:lumMod val="75000"/>
                  </a:schemeClr>
                </a:solidFill>
                <a:latin typeface="Times New Roman" charset="0"/>
                <a:ea typeface="Times New Roman" charset="0"/>
                <a:cs typeface="Times New Roman" charset="0"/>
              </a:rPr>
              <a:t> G., (2010), </a:t>
            </a:r>
            <a:r>
              <a:rPr lang="it-IT" sz="2000" i="1" dirty="0">
                <a:solidFill>
                  <a:schemeClr val="tx2">
                    <a:lumMod val="75000"/>
                  </a:schemeClr>
                </a:solidFill>
                <a:latin typeface="Times New Roman" charset="0"/>
                <a:ea typeface="Times New Roman" charset="0"/>
                <a:cs typeface="Times New Roman" charset="0"/>
              </a:rPr>
              <a:t>Una re-visione della psicologia </a:t>
            </a:r>
            <a:r>
              <a:rPr lang="it-IT" sz="2000" i="1" dirty="0" err="1">
                <a:solidFill>
                  <a:schemeClr val="tx2">
                    <a:lumMod val="75000"/>
                  </a:schemeClr>
                </a:solidFill>
                <a:latin typeface="Times New Roman" charset="0"/>
                <a:ea typeface="Times New Roman" charset="0"/>
                <a:cs typeface="Times New Roman" charset="0"/>
              </a:rPr>
              <a:t>transprsonale</a:t>
            </a:r>
            <a:r>
              <a:rPr lang="it-IT" sz="2000" dirty="0">
                <a:solidFill>
                  <a:schemeClr val="tx2">
                    <a:lumMod val="75000"/>
                  </a:schemeClr>
                </a:solidFill>
                <a:latin typeface="Times New Roman" charset="0"/>
                <a:ea typeface="Times New Roman" charset="0"/>
                <a:cs typeface="Times New Roman" charset="0"/>
              </a:rPr>
              <a:t>, Crisalide, Spigno Saturnia</a:t>
            </a:r>
          </a:p>
          <a:p>
            <a:pPr algn="just">
              <a:spcBef>
                <a:spcPts val="0"/>
              </a:spcBef>
            </a:pPr>
            <a:r>
              <a:rPr lang="en-GB" sz="2000" dirty="0" err="1">
                <a:solidFill>
                  <a:schemeClr val="tx2">
                    <a:lumMod val="75000"/>
                  </a:schemeClr>
                </a:solidFill>
                <a:latin typeface="Times New Roman" charset="0"/>
                <a:ea typeface="Times New Roman" charset="0"/>
                <a:cs typeface="Times New Roman" charset="0"/>
              </a:rPr>
              <a:t>Feynmann</a:t>
            </a:r>
            <a:r>
              <a:rPr lang="en-GB" sz="2000" dirty="0">
                <a:solidFill>
                  <a:schemeClr val="tx2">
                    <a:lumMod val="75000"/>
                  </a:schemeClr>
                </a:solidFill>
                <a:latin typeface="Times New Roman" charset="0"/>
                <a:ea typeface="Times New Roman" charset="0"/>
                <a:cs typeface="Times New Roman" charset="0"/>
              </a:rPr>
              <a:t> R.P. (1980), </a:t>
            </a:r>
            <a:r>
              <a:rPr lang="en-GB" sz="2000" i="1" dirty="0">
                <a:solidFill>
                  <a:schemeClr val="tx2">
                    <a:lumMod val="75000"/>
                  </a:schemeClr>
                </a:solidFill>
                <a:latin typeface="Times New Roman" charset="0"/>
                <a:ea typeface="Times New Roman" charset="0"/>
                <a:cs typeface="Times New Roman" charset="0"/>
              </a:rPr>
              <a:t>QED</a:t>
            </a:r>
            <a:r>
              <a:rPr lang="en-GB" sz="2000" dirty="0">
                <a:solidFill>
                  <a:schemeClr val="tx2">
                    <a:lumMod val="75000"/>
                  </a:schemeClr>
                </a:solidFill>
                <a:latin typeface="Times New Roman" charset="0"/>
                <a:ea typeface="Times New Roman" charset="0"/>
                <a:cs typeface="Times New Roman" charset="0"/>
              </a:rPr>
              <a:t>,  Adelphi,  Milano.</a:t>
            </a:r>
            <a:endParaRPr lang="it-IT" sz="2000" dirty="0">
              <a:solidFill>
                <a:schemeClr val="tx2">
                  <a:lumMod val="75000"/>
                </a:schemeClr>
              </a:solidFill>
              <a:latin typeface="Times New Roman" charset="0"/>
              <a:ea typeface="Times New Roman" charset="0"/>
              <a:cs typeface="Times New Roman" charset="0"/>
            </a:endParaRPr>
          </a:p>
          <a:p>
            <a:pPr algn="just">
              <a:spcBef>
                <a:spcPts val="0"/>
              </a:spcBef>
            </a:pPr>
            <a:r>
              <a:rPr lang="en-US" sz="2000" dirty="0" err="1">
                <a:solidFill>
                  <a:schemeClr val="tx2">
                    <a:lumMod val="75000"/>
                  </a:schemeClr>
                </a:solidFill>
                <a:latin typeface="Times New Roman" charset="0"/>
                <a:ea typeface="Times New Roman" charset="0"/>
                <a:cs typeface="Times New Roman" charset="0"/>
              </a:rPr>
              <a:t>Gitchel</a:t>
            </a:r>
            <a:r>
              <a:rPr lang="en-US" sz="2000" dirty="0">
                <a:solidFill>
                  <a:schemeClr val="tx2">
                    <a:lumMod val="75000"/>
                  </a:schemeClr>
                </a:solidFill>
                <a:latin typeface="Times New Roman" charset="0"/>
                <a:ea typeface="Times New Roman" charset="0"/>
                <a:cs typeface="Times New Roman" charset="0"/>
              </a:rPr>
              <a:t> J. G., (1723),  </a:t>
            </a:r>
            <a:r>
              <a:rPr lang="en-US" sz="2000" i="1" dirty="0" err="1">
                <a:solidFill>
                  <a:schemeClr val="tx2">
                    <a:lumMod val="75000"/>
                  </a:schemeClr>
                </a:solidFill>
                <a:latin typeface="Times New Roman" charset="0"/>
                <a:ea typeface="Times New Roman" charset="0"/>
                <a:cs typeface="Times New Roman" charset="0"/>
              </a:rPr>
              <a:t>Theosophia</a:t>
            </a:r>
            <a:r>
              <a:rPr lang="en-US" sz="2000" i="1" dirty="0">
                <a:solidFill>
                  <a:schemeClr val="tx2">
                    <a:lumMod val="75000"/>
                  </a:schemeClr>
                </a:solidFill>
                <a:latin typeface="Times New Roman" charset="0"/>
                <a:ea typeface="Times New Roman" charset="0"/>
                <a:cs typeface="Times New Roman" charset="0"/>
              </a:rPr>
              <a:t> </a:t>
            </a:r>
            <a:r>
              <a:rPr lang="en-US" sz="2000" i="1" dirty="0" err="1">
                <a:solidFill>
                  <a:schemeClr val="tx2">
                    <a:lumMod val="75000"/>
                  </a:schemeClr>
                </a:solidFill>
                <a:latin typeface="Times New Roman" charset="0"/>
                <a:ea typeface="Times New Roman" charset="0"/>
                <a:cs typeface="Times New Roman" charset="0"/>
              </a:rPr>
              <a:t>Practica</a:t>
            </a:r>
            <a:r>
              <a:rPr lang="en-US" sz="2000" dirty="0" smtClean="0">
                <a:solidFill>
                  <a:schemeClr val="tx2">
                    <a:lumMod val="75000"/>
                  </a:schemeClr>
                </a:solidFill>
                <a:latin typeface="Times New Roman" charset="0"/>
                <a:ea typeface="Times New Roman" charset="0"/>
                <a:cs typeface="Times New Roman" charset="0"/>
              </a:rPr>
              <a:t>.</a:t>
            </a:r>
            <a:endParaRPr lang="it-IT" sz="1400" dirty="0"/>
          </a:p>
          <a:p>
            <a:pPr>
              <a:spcBef>
                <a:spcPts val="0"/>
              </a:spcBef>
            </a:pPr>
            <a:endParaRPr lang="it-IT" sz="1400" dirty="0"/>
          </a:p>
        </p:txBody>
      </p:sp>
      <p:sp>
        <p:nvSpPr>
          <p:cNvPr id="4" name="Segnaposto piè di pagina 3"/>
          <p:cNvSpPr>
            <a:spLocks noGrp="1"/>
          </p:cNvSpPr>
          <p:nvPr>
            <p:ph type="ftr" sz="quarter" idx="11"/>
          </p:nvPr>
        </p:nvSpPr>
        <p:spPr/>
        <p:txBody>
          <a:bodyPr/>
          <a:lstStyle/>
          <a:p>
            <a:r>
              <a:rPr lang="it-IT" smtClean="0"/>
              <a:t>P. L. Lattuada M. D., Ph. D.</a:t>
            </a:r>
            <a:endParaRPr lang="it-IT"/>
          </a:p>
        </p:txBody>
      </p:sp>
    </p:spTree>
    <p:extLst>
      <p:ext uri="{BB962C8B-B14F-4D97-AF65-F5344CB8AC3E}">
        <p14:creationId xmlns:p14="http://schemas.microsoft.com/office/powerpoint/2010/main" val="21467125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References</a:t>
            </a:r>
            <a:endParaRPr lang="it-IT" dirty="0"/>
          </a:p>
        </p:txBody>
      </p:sp>
      <p:sp>
        <p:nvSpPr>
          <p:cNvPr id="3" name="Segnaposto contenuto 2"/>
          <p:cNvSpPr>
            <a:spLocks noGrp="1"/>
          </p:cNvSpPr>
          <p:nvPr>
            <p:ph idx="1"/>
          </p:nvPr>
        </p:nvSpPr>
        <p:spPr>
          <a:xfrm>
            <a:off x="457200" y="1600200"/>
            <a:ext cx="8229600" cy="4645855"/>
          </a:xfrm>
        </p:spPr>
        <p:txBody>
          <a:bodyPr>
            <a:noAutofit/>
          </a:bodyPr>
          <a:lstStyle/>
          <a:p>
            <a:pPr marL="0" algn="just">
              <a:lnSpc>
                <a:spcPct val="120000"/>
              </a:lnSpc>
              <a:spcBef>
                <a:spcPts val="0"/>
              </a:spcBef>
            </a:pPr>
            <a:r>
              <a:rPr lang="en-US" sz="1800" dirty="0" err="1" smtClean="0">
                <a:solidFill>
                  <a:schemeClr val="tx2">
                    <a:lumMod val="75000"/>
                  </a:schemeClr>
                </a:solidFill>
                <a:latin typeface="Bookman Old Style" charset="0"/>
                <a:ea typeface="Bookman Old Style" charset="0"/>
                <a:cs typeface="Bookman Old Style" charset="0"/>
              </a:rPr>
              <a:t>Hartelius</a:t>
            </a:r>
            <a:r>
              <a:rPr lang="en-US" sz="1800" dirty="0" smtClean="0">
                <a:solidFill>
                  <a:schemeClr val="tx2">
                    <a:lumMod val="75000"/>
                  </a:schemeClr>
                </a:solidFill>
                <a:latin typeface="Bookman Old Style" charset="0"/>
                <a:ea typeface="Bookman Old Style" charset="0"/>
                <a:cs typeface="Bookman Old Style" charset="0"/>
              </a:rPr>
              <a:t> </a:t>
            </a:r>
            <a:r>
              <a:rPr lang="en-US" sz="1800" dirty="0">
                <a:solidFill>
                  <a:schemeClr val="tx2">
                    <a:lumMod val="75000"/>
                  </a:schemeClr>
                </a:solidFill>
                <a:latin typeface="Bookman Old Style" charset="0"/>
                <a:ea typeface="Bookman Old Style" charset="0"/>
                <a:cs typeface="Bookman Old Style" charset="0"/>
              </a:rPr>
              <a:t>G., (2007), </a:t>
            </a:r>
            <a:r>
              <a:rPr lang="en-US" sz="1800" i="1" dirty="0">
                <a:solidFill>
                  <a:schemeClr val="tx2">
                    <a:lumMod val="75000"/>
                  </a:schemeClr>
                </a:solidFill>
                <a:latin typeface="Bookman Old Style" charset="0"/>
                <a:ea typeface="Bookman Old Style" charset="0"/>
                <a:cs typeface="Bookman Old Style" charset="0"/>
              </a:rPr>
              <a:t>Quantitative Somatic Phenomenology,</a:t>
            </a:r>
            <a:r>
              <a:rPr lang="en-US" sz="1800" dirty="0">
                <a:solidFill>
                  <a:schemeClr val="tx2">
                    <a:lumMod val="75000"/>
                  </a:schemeClr>
                </a:solidFill>
                <a:latin typeface="Bookman Old Style" charset="0"/>
                <a:ea typeface="Bookman Old Style" charset="0"/>
                <a:cs typeface="Bookman Old Style" charset="0"/>
              </a:rPr>
              <a:t> Journal of Consciousness Studies, </a:t>
            </a:r>
            <a:endParaRPr lang="it-IT" sz="1800" dirty="0">
              <a:solidFill>
                <a:schemeClr val="tx2">
                  <a:lumMod val="75000"/>
                </a:schemeClr>
              </a:solidFill>
              <a:latin typeface="Bookman Old Style" charset="0"/>
              <a:ea typeface="Bookman Old Style" charset="0"/>
              <a:cs typeface="Bookman Old Style" charset="0"/>
            </a:endParaRPr>
          </a:p>
          <a:p>
            <a:pPr marL="0" algn="just">
              <a:lnSpc>
                <a:spcPct val="120000"/>
              </a:lnSpc>
              <a:spcBef>
                <a:spcPts val="0"/>
              </a:spcBef>
            </a:pPr>
            <a:r>
              <a:rPr lang="en-US" sz="1800" dirty="0" err="1">
                <a:solidFill>
                  <a:schemeClr val="tx2">
                    <a:lumMod val="75000"/>
                  </a:schemeClr>
                </a:solidFill>
                <a:latin typeface="Bookman Old Style" charset="0"/>
                <a:ea typeface="Bookman Old Style" charset="0"/>
                <a:cs typeface="Bookman Old Style" charset="0"/>
              </a:rPr>
              <a:t>Hazarat</a:t>
            </a:r>
            <a:r>
              <a:rPr lang="en-US" sz="1800" dirty="0">
                <a:solidFill>
                  <a:schemeClr val="tx2">
                    <a:lumMod val="75000"/>
                  </a:schemeClr>
                </a:solidFill>
                <a:latin typeface="Bookman Old Style" charset="0"/>
                <a:ea typeface="Bookman Old Style" charset="0"/>
                <a:cs typeface="Bookman Old Style" charset="0"/>
              </a:rPr>
              <a:t> </a:t>
            </a:r>
            <a:r>
              <a:rPr lang="en-US" sz="1800" dirty="0" err="1">
                <a:solidFill>
                  <a:schemeClr val="tx2">
                    <a:lumMod val="75000"/>
                  </a:schemeClr>
                </a:solidFill>
                <a:latin typeface="Bookman Old Style" charset="0"/>
                <a:ea typeface="Bookman Old Style" charset="0"/>
                <a:cs typeface="Bookman Old Style" charset="0"/>
              </a:rPr>
              <a:t>Inayat</a:t>
            </a:r>
            <a:r>
              <a:rPr lang="en-US" sz="1800" dirty="0">
                <a:solidFill>
                  <a:schemeClr val="tx2">
                    <a:lumMod val="75000"/>
                  </a:schemeClr>
                </a:solidFill>
                <a:latin typeface="Bookman Old Style" charset="0"/>
                <a:ea typeface="Bookman Old Style" charset="0"/>
                <a:cs typeface="Bookman Old Style" charset="0"/>
              </a:rPr>
              <a:t> Khan, (1990), </a:t>
            </a:r>
            <a:r>
              <a:rPr lang="en-US" sz="1800" i="1" dirty="0">
                <a:solidFill>
                  <a:schemeClr val="tx2">
                    <a:lumMod val="75000"/>
                  </a:schemeClr>
                </a:solidFill>
                <a:latin typeface="Bookman Old Style" charset="0"/>
                <a:ea typeface="Bookman Old Style" charset="0"/>
                <a:cs typeface="Bookman Old Style" charset="0"/>
              </a:rPr>
              <a:t>The Sufi Message, </a:t>
            </a:r>
            <a:r>
              <a:rPr lang="en-US" sz="1800" i="1" dirty="0" err="1">
                <a:solidFill>
                  <a:schemeClr val="tx2">
                    <a:lumMod val="75000"/>
                  </a:schemeClr>
                </a:solidFill>
                <a:latin typeface="Bookman Old Style" charset="0"/>
                <a:ea typeface="Bookman Old Style" charset="0"/>
                <a:cs typeface="Bookman Old Style" charset="0"/>
              </a:rPr>
              <a:t>Philosopy</a:t>
            </a:r>
            <a:r>
              <a:rPr lang="en-US" sz="1800" i="1" dirty="0">
                <a:solidFill>
                  <a:schemeClr val="tx2">
                    <a:lumMod val="75000"/>
                  </a:schemeClr>
                </a:solidFill>
                <a:latin typeface="Bookman Old Style" charset="0"/>
                <a:ea typeface="Bookman Old Style" charset="0"/>
                <a:cs typeface="Bookman Old Style" charset="0"/>
              </a:rPr>
              <a:t>, Psychology Mysticism</a:t>
            </a:r>
            <a:r>
              <a:rPr lang="en-US" sz="1800" dirty="0">
                <a:solidFill>
                  <a:schemeClr val="tx2">
                    <a:lumMod val="75000"/>
                  </a:schemeClr>
                </a:solidFill>
                <a:latin typeface="Bookman Old Style" charset="0"/>
                <a:ea typeface="Bookman Old Style" charset="0"/>
                <a:cs typeface="Bookman Old Style" charset="0"/>
              </a:rPr>
              <a:t>, Publ. </a:t>
            </a:r>
            <a:r>
              <a:rPr lang="it-IT" sz="1800" dirty="0" err="1">
                <a:solidFill>
                  <a:schemeClr val="tx2">
                    <a:lumMod val="75000"/>
                  </a:schemeClr>
                </a:solidFill>
                <a:latin typeface="Bookman Old Style" charset="0"/>
                <a:ea typeface="Bookman Old Style" charset="0"/>
                <a:cs typeface="Bookman Old Style" charset="0"/>
              </a:rPr>
              <a:t>Motilal</a:t>
            </a:r>
            <a:r>
              <a:rPr lang="it-IT" sz="1800" dirty="0">
                <a:solidFill>
                  <a:schemeClr val="tx2">
                    <a:lumMod val="75000"/>
                  </a:schemeClr>
                </a:solidFill>
                <a:latin typeface="Bookman Old Style" charset="0"/>
                <a:ea typeface="Bookman Old Style" charset="0"/>
                <a:cs typeface="Bookman Old Style" charset="0"/>
              </a:rPr>
              <a:t> </a:t>
            </a:r>
            <a:r>
              <a:rPr lang="it-IT" sz="1800" dirty="0" err="1">
                <a:solidFill>
                  <a:schemeClr val="tx2">
                    <a:lumMod val="75000"/>
                  </a:schemeClr>
                </a:solidFill>
                <a:latin typeface="Bookman Old Style" charset="0"/>
                <a:ea typeface="Bookman Old Style" charset="0"/>
                <a:cs typeface="Bookman Old Style" charset="0"/>
              </a:rPr>
              <a:t>Banarsidass</a:t>
            </a:r>
            <a:r>
              <a:rPr lang="it-IT" sz="1800" dirty="0">
                <a:solidFill>
                  <a:schemeClr val="tx2">
                    <a:lumMod val="75000"/>
                  </a:schemeClr>
                </a:solidFill>
                <a:latin typeface="Bookman Old Style" charset="0"/>
                <a:ea typeface="Bookman Old Style" charset="0"/>
                <a:cs typeface="Bookman Old Style" charset="0"/>
              </a:rPr>
              <a:t>.</a:t>
            </a:r>
          </a:p>
          <a:p>
            <a:pPr marL="0" algn="just">
              <a:lnSpc>
                <a:spcPct val="120000"/>
              </a:lnSpc>
              <a:spcBef>
                <a:spcPts val="0"/>
              </a:spcBef>
            </a:pPr>
            <a:r>
              <a:rPr lang="it-IT" sz="1800" dirty="0" err="1">
                <a:solidFill>
                  <a:schemeClr val="tx2">
                    <a:lumMod val="75000"/>
                  </a:schemeClr>
                </a:solidFill>
                <a:latin typeface="Bookman Old Style" charset="0"/>
                <a:ea typeface="Bookman Old Style" charset="0"/>
                <a:cs typeface="Bookman Old Style" charset="0"/>
              </a:rPr>
              <a:t>Humphreys</a:t>
            </a:r>
            <a:r>
              <a:rPr lang="it-IT" sz="1800" dirty="0">
                <a:solidFill>
                  <a:schemeClr val="tx2">
                    <a:lumMod val="75000"/>
                  </a:schemeClr>
                </a:solidFill>
                <a:latin typeface="Bookman Old Style" charset="0"/>
                <a:ea typeface="Bookman Old Style" charset="0"/>
                <a:cs typeface="Bookman Old Style" charset="0"/>
              </a:rPr>
              <a:t> C. (1964), </a:t>
            </a:r>
            <a:r>
              <a:rPr lang="it-IT" sz="1800" i="1" dirty="0">
                <a:solidFill>
                  <a:schemeClr val="tx2">
                    <a:lumMod val="75000"/>
                  </a:schemeClr>
                </a:solidFill>
                <a:latin typeface="Bookman Old Style" charset="0"/>
                <a:ea typeface="Bookman Old Style" charset="0"/>
                <a:cs typeface="Bookman Old Style" charset="0"/>
              </a:rPr>
              <a:t>Il Buddhismo</a:t>
            </a:r>
            <a:r>
              <a:rPr lang="it-IT" sz="1800" dirty="0">
                <a:solidFill>
                  <a:schemeClr val="tx2">
                    <a:lumMod val="75000"/>
                  </a:schemeClr>
                </a:solidFill>
                <a:latin typeface="Bookman Old Style" charset="0"/>
                <a:ea typeface="Bookman Old Style" charset="0"/>
                <a:cs typeface="Bookman Old Style" charset="0"/>
              </a:rPr>
              <a:t>, Astrolabio Ubaldini, Roma. </a:t>
            </a:r>
            <a:endParaRPr lang="it-IT" sz="1800" dirty="0" smtClean="0">
              <a:solidFill>
                <a:schemeClr val="tx2">
                  <a:lumMod val="75000"/>
                </a:schemeClr>
              </a:solidFill>
              <a:latin typeface="Bookman Old Style" charset="0"/>
              <a:ea typeface="Bookman Old Style" charset="0"/>
              <a:cs typeface="Bookman Old Style" charset="0"/>
            </a:endParaRPr>
          </a:p>
          <a:p>
            <a:pPr marL="0" algn="just">
              <a:lnSpc>
                <a:spcPct val="120000"/>
              </a:lnSpc>
              <a:spcBef>
                <a:spcPts val="0"/>
              </a:spcBef>
            </a:pPr>
            <a:r>
              <a:rPr lang="it-IT" sz="1800" dirty="0" err="1">
                <a:solidFill>
                  <a:schemeClr val="tx2">
                    <a:lumMod val="75000"/>
                  </a:schemeClr>
                </a:solidFill>
                <a:latin typeface="Bookman Old Style" charset="0"/>
                <a:ea typeface="Bookman Old Style" charset="0"/>
                <a:cs typeface="Bookman Old Style" charset="0"/>
              </a:rPr>
              <a:t>Husserl</a:t>
            </a:r>
            <a:r>
              <a:rPr lang="it-IT" sz="1800" dirty="0">
                <a:solidFill>
                  <a:schemeClr val="tx2">
                    <a:lumMod val="75000"/>
                  </a:schemeClr>
                </a:solidFill>
                <a:latin typeface="Bookman Old Style" charset="0"/>
                <a:ea typeface="Bookman Old Style" charset="0"/>
                <a:cs typeface="Bookman Old Style" charset="0"/>
              </a:rPr>
              <a:t> E., (2002) , </a:t>
            </a:r>
            <a:r>
              <a:rPr lang="it-IT" sz="1800" i="1" dirty="0">
                <a:solidFill>
                  <a:schemeClr val="tx2">
                    <a:lumMod val="75000"/>
                  </a:schemeClr>
                </a:solidFill>
                <a:latin typeface="Bookman Old Style" charset="0"/>
                <a:ea typeface="Bookman Old Style" charset="0"/>
                <a:cs typeface="Bookman Old Style" charset="0"/>
              </a:rPr>
              <a:t>Introduzione generale alla fenomenologia pura</a:t>
            </a:r>
            <a:r>
              <a:rPr lang="it-IT" sz="1800" dirty="0">
                <a:solidFill>
                  <a:schemeClr val="tx2">
                    <a:lumMod val="75000"/>
                  </a:schemeClr>
                </a:solidFill>
                <a:latin typeface="Bookman Old Style" charset="0"/>
                <a:ea typeface="Bookman Old Style" charset="0"/>
                <a:cs typeface="Bookman Old Style" charset="0"/>
              </a:rPr>
              <a:t>,  Torino: Einaudi, </a:t>
            </a:r>
          </a:p>
          <a:p>
            <a:pPr marL="0" algn="just">
              <a:lnSpc>
                <a:spcPct val="120000"/>
              </a:lnSpc>
              <a:spcBef>
                <a:spcPts val="0"/>
              </a:spcBef>
            </a:pPr>
            <a:r>
              <a:rPr lang="it-IT" sz="1800" dirty="0" err="1">
                <a:solidFill>
                  <a:schemeClr val="tx2">
                    <a:lumMod val="75000"/>
                  </a:schemeClr>
                </a:solidFill>
                <a:latin typeface="Bookman Old Style" charset="0"/>
                <a:ea typeface="Bookman Old Style" charset="0"/>
                <a:cs typeface="Bookman Old Style" charset="0"/>
              </a:rPr>
              <a:t>Khun</a:t>
            </a:r>
            <a:r>
              <a:rPr lang="it-IT" sz="1800" dirty="0">
                <a:solidFill>
                  <a:schemeClr val="tx2">
                    <a:lumMod val="75000"/>
                  </a:schemeClr>
                </a:solidFill>
                <a:latin typeface="Bookman Old Style" charset="0"/>
                <a:ea typeface="Bookman Old Style" charset="0"/>
                <a:cs typeface="Bookman Old Style" charset="0"/>
              </a:rPr>
              <a:t> T. (1978), </a:t>
            </a:r>
            <a:r>
              <a:rPr lang="it-IT" sz="1800" i="1" dirty="0">
                <a:solidFill>
                  <a:schemeClr val="tx2">
                    <a:lumMod val="75000"/>
                  </a:schemeClr>
                </a:solidFill>
                <a:latin typeface="Bookman Old Style" charset="0"/>
                <a:ea typeface="Bookman Old Style" charset="0"/>
                <a:cs typeface="Bookman Old Style" charset="0"/>
              </a:rPr>
              <a:t>La struttura delle rivoluzioni scientifiche</a:t>
            </a:r>
            <a:r>
              <a:rPr lang="it-IT" sz="1800" dirty="0">
                <a:solidFill>
                  <a:schemeClr val="tx2">
                    <a:lumMod val="75000"/>
                  </a:schemeClr>
                </a:solidFill>
                <a:latin typeface="Bookman Old Style" charset="0"/>
                <a:ea typeface="Bookman Old Style" charset="0"/>
                <a:cs typeface="Bookman Old Style" charset="0"/>
              </a:rPr>
              <a:t>, Einaudi, Torino.</a:t>
            </a:r>
          </a:p>
          <a:p>
            <a:pPr marL="0" algn="just">
              <a:lnSpc>
                <a:spcPct val="120000"/>
              </a:lnSpc>
              <a:spcBef>
                <a:spcPts val="0"/>
              </a:spcBef>
            </a:pPr>
            <a:r>
              <a:rPr lang="it-IT" sz="1800" dirty="0" err="1">
                <a:solidFill>
                  <a:schemeClr val="tx2">
                    <a:lumMod val="75000"/>
                  </a:schemeClr>
                </a:solidFill>
                <a:latin typeface="Bookman Old Style" charset="0"/>
                <a:ea typeface="Bookman Old Style" charset="0"/>
                <a:cs typeface="Bookman Old Style" charset="0"/>
              </a:rPr>
              <a:t>Krishnamurti</a:t>
            </a:r>
            <a:r>
              <a:rPr lang="it-IT" sz="1800" dirty="0">
                <a:solidFill>
                  <a:schemeClr val="tx2">
                    <a:lumMod val="75000"/>
                  </a:schemeClr>
                </a:solidFill>
                <a:latin typeface="Bookman Old Style" charset="0"/>
                <a:ea typeface="Bookman Old Style" charset="0"/>
                <a:cs typeface="Bookman Old Style" charset="0"/>
              </a:rPr>
              <a:t> </a:t>
            </a:r>
            <a:r>
              <a:rPr lang="it-IT" sz="1800" dirty="0" err="1">
                <a:solidFill>
                  <a:schemeClr val="tx2">
                    <a:lumMod val="75000"/>
                  </a:schemeClr>
                </a:solidFill>
                <a:latin typeface="Bookman Old Style" charset="0"/>
                <a:ea typeface="Bookman Old Style" charset="0"/>
                <a:cs typeface="Bookman Old Style" charset="0"/>
              </a:rPr>
              <a:t>J</a:t>
            </a:r>
            <a:r>
              <a:rPr lang="it-IT" sz="1800" dirty="0">
                <a:solidFill>
                  <a:schemeClr val="tx2">
                    <a:lumMod val="75000"/>
                  </a:schemeClr>
                </a:solidFill>
                <a:latin typeface="Bookman Old Style" charset="0"/>
                <a:ea typeface="Bookman Old Style" charset="0"/>
                <a:cs typeface="Bookman Old Style" charset="0"/>
              </a:rPr>
              <a:t>., (1973), </a:t>
            </a:r>
            <a:r>
              <a:rPr lang="it-IT" sz="1800" i="1" dirty="0">
                <a:solidFill>
                  <a:schemeClr val="tx2">
                    <a:lumMod val="75000"/>
                  </a:schemeClr>
                </a:solidFill>
                <a:latin typeface="Bookman Old Style" charset="0"/>
                <a:ea typeface="Bookman Old Style" charset="0"/>
                <a:cs typeface="Bookman Old Style" charset="0"/>
              </a:rPr>
              <a:t>La Sola Rivoluzione</a:t>
            </a:r>
            <a:r>
              <a:rPr lang="it-IT" sz="1800" dirty="0">
                <a:solidFill>
                  <a:schemeClr val="tx2">
                    <a:lumMod val="75000"/>
                  </a:schemeClr>
                </a:solidFill>
                <a:latin typeface="Bookman Old Style" charset="0"/>
                <a:ea typeface="Bookman Old Style" charset="0"/>
                <a:cs typeface="Bookman Old Style" charset="0"/>
              </a:rPr>
              <a:t>, Astrolabio Ubaldini, Roma. </a:t>
            </a:r>
          </a:p>
          <a:p>
            <a:endParaRPr lang="it-IT" sz="1800" dirty="0"/>
          </a:p>
        </p:txBody>
      </p:sp>
      <p:sp>
        <p:nvSpPr>
          <p:cNvPr id="4" name="Segnaposto piè di pagina 3"/>
          <p:cNvSpPr>
            <a:spLocks noGrp="1"/>
          </p:cNvSpPr>
          <p:nvPr>
            <p:ph type="ftr" sz="quarter" idx="11"/>
          </p:nvPr>
        </p:nvSpPr>
        <p:spPr/>
        <p:txBody>
          <a:bodyPr/>
          <a:lstStyle/>
          <a:p>
            <a:r>
              <a:rPr lang="it-IT" smtClean="0"/>
              <a:t>P. L. Lattuada M. D., Ph. D.</a:t>
            </a:r>
            <a:endParaRPr lang="it-IT"/>
          </a:p>
        </p:txBody>
      </p:sp>
    </p:spTree>
    <p:extLst>
      <p:ext uri="{BB962C8B-B14F-4D97-AF65-F5344CB8AC3E}">
        <p14:creationId xmlns:p14="http://schemas.microsoft.com/office/powerpoint/2010/main" val="247534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e 8"/>
          <p:cNvSpPr/>
          <p:nvPr/>
        </p:nvSpPr>
        <p:spPr>
          <a:xfrm>
            <a:off x="2118520" y="2008887"/>
            <a:ext cx="5126342" cy="4300433"/>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smtClean="0">
              <a:solidFill>
                <a:srgbClr val="002060"/>
              </a:solidFill>
            </a:endParaRPr>
          </a:p>
          <a:p>
            <a:pPr algn="ctr"/>
            <a:endParaRPr lang="en-US" b="1" dirty="0">
              <a:solidFill>
                <a:srgbClr val="002060"/>
              </a:solidFill>
            </a:endParaRPr>
          </a:p>
          <a:p>
            <a:pPr algn="ctr"/>
            <a:endParaRPr lang="en-US" b="1" dirty="0" smtClean="0">
              <a:solidFill>
                <a:srgbClr val="002060"/>
              </a:solidFill>
            </a:endParaRPr>
          </a:p>
          <a:p>
            <a:pPr algn="ctr"/>
            <a:endParaRPr lang="en-US" b="1" dirty="0">
              <a:solidFill>
                <a:srgbClr val="002060"/>
              </a:solidFill>
            </a:endParaRPr>
          </a:p>
          <a:p>
            <a:pPr algn="ctr"/>
            <a:r>
              <a:rPr lang="en-US" b="1" dirty="0" smtClean="0">
                <a:solidFill>
                  <a:srgbClr val="002060"/>
                </a:solidFill>
              </a:rPr>
              <a:t>Synergic</a:t>
            </a:r>
          </a:p>
          <a:p>
            <a:pPr algn="ctr"/>
            <a:r>
              <a:rPr lang="en-US" b="1" dirty="0" smtClean="0">
                <a:solidFill>
                  <a:srgbClr val="002060"/>
                </a:solidFill>
              </a:rPr>
              <a:t>Systemic</a:t>
            </a:r>
          </a:p>
          <a:p>
            <a:pPr algn="ctr"/>
            <a:r>
              <a:rPr lang="en-US" b="1" dirty="0" err="1" smtClean="0">
                <a:solidFill>
                  <a:srgbClr val="002060"/>
                </a:solidFill>
              </a:rPr>
              <a:t>Holigarchic</a:t>
            </a:r>
            <a:endParaRPr lang="en-US" b="1" dirty="0" smtClean="0">
              <a:solidFill>
                <a:srgbClr val="002060"/>
              </a:solidFill>
            </a:endParaRPr>
          </a:p>
          <a:p>
            <a:pPr algn="ctr"/>
            <a:r>
              <a:rPr lang="en-US" b="1" dirty="0" smtClean="0">
                <a:solidFill>
                  <a:srgbClr val="002060"/>
                </a:solidFill>
              </a:rPr>
              <a:t>Dynamic</a:t>
            </a:r>
          </a:p>
          <a:p>
            <a:pPr algn="ctr"/>
            <a:r>
              <a:rPr lang="en-US" b="1" dirty="0" smtClean="0">
                <a:solidFill>
                  <a:srgbClr val="002060"/>
                </a:solidFill>
              </a:rPr>
              <a:t>Interconnected</a:t>
            </a:r>
          </a:p>
          <a:p>
            <a:pPr algn="ctr"/>
            <a:r>
              <a:rPr lang="en-US" b="1" dirty="0" smtClean="0">
                <a:solidFill>
                  <a:srgbClr val="002060"/>
                </a:solidFill>
              </a:rPr>
              <a:t>Triadic</a:t>
            </a:r>
          </a:p>
          <a:p>
            <a:pPr algn="ctr"/>
            <a:r>
              <a:rPr lang="en-US" b="1" dirty="0" smtClean="0">
                <a:solidFill>
                  <a:srgbClr val="002060"/>
                </a:solidFill>
              </a:rPr>
              <a:t>Participatory</a:t>
            </a:r>
          </a:p>
          <a:p>
            <a:pPr algn="ctr"/>
            <a:r>
              <a:rPr lang="en-US" b="1" dirty="0" smtClean="0">
                <a:solidFill>
                  <a:srgbClr val="002060"/>
                </a:solidFill>
              </a:rPr>
              <a:t>Unitary</a:t>
            </a:r>
          </a:p>
          <a:p>
            <a:pPr algn="ctr"/>
            <a:r>
              <a:rPr lang="en-US" b="1" dirty="0" smtClean="0">
                <a:solidFill>
                  <a:srgbClr val="002060"/>
                </a:solidFill>
              </a:rPr>
              <a:t>Transpersonal</a:t>
            </a:r>
          </a:p>
          <a:p>
            <a:pPr algn="ctr"/>
            <a:r>
              <a:rPr lang="en-US" b="1" dirty="0" smtClean="0">
                <a:solidFill>
                  <a:srgbClr val="002060"/>
                </a:solidFill>
              </a:rPr>
              <a:t>Subjective</a:t>
            </a:r>
          </a:p>
          <a:p>
            <a:pPr algn="ctr"/>
            <a:r>
              <a:rPr lang="en-US" b="1" dirty="0" smtClean="0">
                <a:solidFill>
                  <a:srgbClr val="002060"/>
                </a:solidFill>
              </a:rPr>
              <a:t>Essential</a:t>
            </a:r>
          </a:p>
          <a:p>
            <a:pPr algn="ctr"/>
            <a:r>
              <a:rPr lang="en-US" b="1" dirty="0" smtClean="0">
                <a:solidFill>
                  <a:srgbClr val="002060"/>
                </a:solidFill>
              </a:rPr>
              <a:t>Paradoxical</a:t>
            </a:r>
          </a:p>
          <a:p>
            <a:pPr algn="ctr"/>
            <a:r>
              <a:rPr lang="en-US" b="1" dirty="0" smtClean="0">
                <a:solidFill>
                  <a:srgbClr val="002060"/>
                </a:solidFill>
              </a:rPr>
              <a:t>Ineffable</a:t>
            </a:r>
          </a:p>
          <a:p>
            <a:pPr algn="ctr"/>
            <a:r>
              <a:rPr lang="en-US" b="1" dirty="0" smtClean="0">
                <a:solidFill>
                  <a:srgbClr val="002060"/>
                </a:solidFill>
              </a:rPr>
              <a:t>Integral</a:t>
            </a:r>
          </a:p>
          <a:p>
            <a:pPr algn="ctr"/>
            <a:endParaRPr lang="en-US" b="1" dirty="0" smtClean="0">
              <a:solidFill>
                <a:srgbClr val="002060"/>
              </a:solidFill>
            </a:endParaRPr>
          </a:p>
          <a:p>
            <a:pPr algn="ctr"/>
            <a:endParaRPr lang="en-US" b="1" dirty="0" smtClean="0">
              <a:solidFill>
                <a:srgbClr val="002060"/>
              </a:solidFill>
            </a:endParaRPr>
          </a:p>
          <a:p>
            <a:pPr algn="ctr"/>
            <a:endParaRPr lang="en-US" b="1" dirty="0">
              <a:solidFill>
                <a:srgbClr val="002060"/>
              </a:solidFill>
            </a:endParaRPr>
          </a:p>
          <a:p>
            <a:pPr algn="ctr"/>
            <a:endParaRPr lang="en-US" b="1" dirty="0">
              <a:solidFill>
                <a:srgbClr val="002060"/>
              </a:solidFill>
            </a:endParaRPr>
          </a:p>
        </p:txBody>
      </p:sp>
      <p:sp>
        <p:nvSpPr>
          <p:cNvPr id="10242" name="Rectangle 2"/>
          <p:cNvSpPr>
            <a:spLocks noGrp="1" noChangeArrowheads="1"/>
          </p:cNvSpPr>
          <p:nvPr>
            <p:ph type="title"/>
          </p:nvPr>
        </p:nvSpPr>
        <p:spPr>
          <a:xfrm>
            <a:off x="209899" y="1163928"/>
            <a:ext cx="8943584" cy="844959"/>
          </a:xfrm>
          <a:noFill/>
          <a:ln w="57150">
            <a:noFill/>
          </a:ln>
          <a:effectLst>
            <a:softEdge rad="127000"/>
          </a:effectLst>
        </p:spPr>
        <p:txBody>
          <a:bodyPr>
            <a:noAutofit/>
          </a:bodyPr>
          <a:lstStyle/>
          <a:p>
            <a:pPr>
              <a:lnSpc>
                <a:spcPct val="100000"/>
              </a:lnSpc>
            </a:pPr>
            <a:r>
              <a:rPr lang="en-US" sz="3200" dirty="0"/>
              <a:t>Essential </a:t>
            </a:r>
            <a:r>
              <a:rPr lang="en-US" sz="3200" dirty="0" err="1"/>
              <a:t>Matrice</a:t>
            </a:r>
            <a:r>
              <a:rPr lang="en-US" sz="3200" dirty="0"/>
              <a:t> </a:t>
            </a:r>
            <a:br>
              <a:rPr lang="en-US" sz="3200" dirty="0"/>
            </a:br>
            <a:r>
              <a:rPr lang="en-US" sz="2000" dirty="0">
                <a:latin typeface="Times New Roman" charset="0"/>
                <a:ea typeface="Times New Roman" charset="0"/>
                <a:cs typeface="Times New Roman" charset="0"/>
              </a:rPr>
              <a:t>(Macrocosm – </a:t>
            </a:r>
            <a:r>
              <a:rPr lang="en-US" sz="2000" dirty="0" err="1">
                <a:latin typeface="Times New Roman" charset="0"/>
                <a:ea typeface="Times New Roman" charset="0"/>
                <a:cs typeface="Times New Roman" charset="0"/>
              </a:rPr>
              <a:t>noosphere</a:t>
            </a:r>
            <a:r>
              <a:rPr lang="en-US" sz="2000" dirty="0">
                <a:latin typeface="Times New Roman" charset="0"/>
                <a:ea typeface="Times New Roman" charset="0"/>
                <a:cs typeface="Times New Roman" charset="0"/>
              </a:rPr>
              <a:t>) </a:t>
            </a:r>
            <a:br>
              <a:rPr lang="en-US" sz="2000" dirty="0">
                <a:latin typeface="Times New Roman" charset="0"/>
                <a:ea typeface="Times New Roman" charset="0"/>
                <a:cs typeface="Times New Roman" charset="0"/>
              </a:rPr>
            </a:br>
            <a:r>
              <a:rPr lang="en-US" sz="2000" dirty="0"/>
              <a:t>Love? Field? Spirit? Self? </a:t>
            </a:r>
            <a:r>
              <a:rPr lang="en-US" sz="2000" dirty="0" err="1"/>
              <a:t>Kosmos</a:t>
            </a:r>
            <a:r>
              <a:rPr lang="en-US" sz="2000" dirty="0"/>
              <a:t>? </a:t>
            </a:r>
            <a:r>
              <a:rPr lang="en-US" sz="2000" dirty="0" err="1"/>
              <a:t>Psyché</a:t>
            </a:r>
            <a:r>
              <a:rPr lang="en-US" sz="2000" dirty="0"/>
              <a:t>?…</a:t>
            </a:r>
            <a:endParaRPr lang="en-US" sz="2000" b="1" dirty="0" smtClean="0">
              <a:solidFill>
                <a:srgbClr val="000066"/>
              </a:solidFill>
              <a:latin typeface="Times New Roman" charset="0"/>
              <a:ea typeface="Times New Roman" charset="0"/>
              <a:cs typeface="Times New Roman" charset="0"/>
            </a:endParaRPr>
          </a:p>
        </p:txBody>
      </p:sp>
      <p:sp>
        <p:nvSpPr>
          <p:cNvPr id="7" name="Segnaposto piè di pagina 6"/>
          <p:cNvSpPr>
            <a:spLocks noGrp="1"/>
          </p:cNvSpPr>
          <p:nvPr>
            <p:ph type="ftr" sz="quarter" idx="11"/>
          </p:nvPr>
        </p:nvSpPr>
        <p:spPr>
          <a:xfrm>
            <a:off x="1942415" y="6309320"/>
            <a:ext cx="5716488" cy="548680"/>
          </a:xfrm>
        </p:spPr>
        <p:txBody>
          <a:bodyPr/>
          <a:lstStyle/>
          <a:p>
            <a:pPr>
              <a:defRPr/>
            </a:pPr>
            <a:r>
              <a:rPr lang="it-IT" dirty="0" smtClean="0">
                <a:solidFill>
                  <a:srgbClr val="000066"/>
                </a:solidFill>
              </a:rPr>
              <a:t>P. L. Lattuada M. D., PSY.D., </a:t>
            </a:r>
            <a:r>
              <a:rPr lang="it-IT" dirty="0" err="1" smtClean="0">
                <a:solidFill>
                  <a:srgbClr val="000066"/>
                </a:solidFill>
              </a:rPr>
              <a:t>Ph</a:t>
            </a:r>
            <a:r>
              <a:rPr lang="it-IT" dirty="0" smtClean="0">
                <a:solidFill>
                  <a:srgbClr val="000066"/>
                </a:solidFill>
              </a:rPr>
              <a:t>. D.</a:t>
            </a:r>
            <a:endParaRPr lang="it-IT" dirty="0">
              <a:solidFill>
                <a:srgbClr val="000066"/>
              </a:solidFill>
            </a:endParaRPr>
          </a:p>
        </p:txBody>
      </p:sp>
    </p:spTree>
    <p:extLst>
      <p:ext uri="{BB962C8B-B14F-4D97-AF65-F5344CB8AC3E}">
        <p14:creationId xmlns:p14="http://schemas.microsoft.com/office/powerpoint/2010/main" val="468818843"/>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References</a:t>
            </a:r>
            <a:endParaRPr lang="it-IT" dirty="0"/>
          </a:p>
        </p:txBody>
      </p:sp>
      <p:sp>
        <p:nvSpPr>
          <p:cNvPr id="3" name="Segnaposto contenuto 2"/>
          <p:cNvSpPr>
            <a:spLocks noGrp="1"/>
          </p:cNvSpPr>
          <p:nvPr>
            <p:ph idx="1"/>
          </p:nvPr>
        </p:nvSpPr>
        <p:spPr>
          <a:xfrm>
            <a:off x="457200" y="1600201"/>
            <a:ext cx="8229600" cy="4153486"/>
          </a:xfrm>
        </p:spPr>
        <p:txBody>
          <a:bodyPr>
            <a:noAutofit/>
          </a:bodyPr>
          <a:lstStyle/>
          <a:p>
            <a:pPr marL="0" algn="just">
              <a:lnSpc>
                <a:spcPct val="120000"/>
              </a:lnSpc>
              <a:spcBef>
                <a:spcPts val="0"/>
              </a:spcBef>
            </a:pPr>
            <a:r>
              <a:rPr lang="it-IT" sz="1800" dirty="0">
                <a:solidFill>
                  <a:schemeClr val="tx2">
                    <a:lumMod val="75000"/>
                  </a:schemeClr>
                </a:solidFill>
                <a:latin typeface="Bookman Old Style" charset="0"/>
                <a:ea typeface="Bookman Old Style" charset="0"/>
                <a:cs typeface="Bookman Old Style" charset="0"/>
              </a:rPr>
              <a:t>Lattuada P.L. (1994),  </a:t>
            </a:r>
            <a:r>
              <a:rPr lang="it-IT" sz="1800" i="1" dirty="0">
                <a:solidFill>
                  <a:schemeClr val="tx2">
                    <a:lumMod val="75000"/>
                  </a:schemeClr>
                </a:solidFill>
                <a:latin typeface="Bookman Old Style" charset="0"/>
                <a:ea typeface="Bookman Old Style" charset="0"/>
                <a:cs typeface="Bookman Old Style" charset="0"/>
              </a:rPr>
              <a:t>Il  Modo Ulteriore</a:t>
            </a:r>
            <a:r>
              <a:rPr lang="it-IT" sz="1800" dirty="0">
                <a:solidFill>
                  <a:schemeClr val="tx2">
                    <a:lumMod val="75000"/>
                  </a:schemeClr>
                </a:solidFill>
                <a:latin typeface="Bookman Old Style" charset="0"/>
                <a:ea typeface="Bookman Old Style" charset="0"/>
                <a:cs typeface="Bookman Old Style" charset="0"/>
              </a:rPr>
              <a:t>, </a:t>
            </a:r>
            <a:r>
              <a:rPr lang="it-IT" sz="1800" dirty="0" err="1">
                <a:solidFill>
                  <a:schemeClr val="tx2">
                    <a:lumMod val="75000"/>
                  </a:schemeClr>
                </a:solidFill>
                <a:latin typeface="Bookman Old Style" charset="0"/>
                <a:ea typeface="Bookman Old Style" charset="0"/>
                <a:cs typeface="Bookman Old Style" charset="0"/>
              </a:rPr>
              <a:t>Meb</a:t>
            </a:r>
            <a:r>
              <a:rPr lang="it-IT" sz="1800" dirty="0">
                <a:solidFill>
                  <a:schemeClr val="tx2">
                    <a:lumMod val="75000"/>
                  </a:schemeClr>
                </a:solidFill>
                <a:latin typeface="Bookman Old Style" charset="0"/>
                <a:ea typeface="Bookman Old Style" charset="0"/>
                <a:cs typeface="Bookman Old Style" charset="0"/>
              </a:rPr>
              <a:t>, Padova.</a:t>
            </a:r>
          </a:p>
          <a:p>
            <a:pPr marL="0" algn="just">
              <a:lnSpc>
                <a:spcPct val="120000"/>
              </a:lnSpc>
              <a:spcBef>
                <a:spcPts val="0"/>
              </a:spcBef>
            </a:pPr>
            <a:r>
              <a:rPr lang="it-IT" sz="1800" dirty="0">
                <a:solidFill>
                  <a:schemeClr val="tx2">
                    <a:lumMod val="75000"/>
                  </a:schemeClr>
                </a:solidFill>
                <a:latin typeface="Bookman Old Style" charset="0"/>
                <a:ea typeface="Bookman Old Style" charset="0"/>
                <a:cs typeface="Bookman Old Style" charset="0"/>
              </a:rPr>
              <a:t>Lattuada P.L. (1998), </a:t>
            </a:r>
            <a:r>
              <a:rPr lang="it-IT" sz="1800" i="1" dirty="0" err="1">
                <a:solidFill>
                  <a:schemeClr val="tx2">
                    <a:lumMod val="75000"/>
                  </a:schemeClr>
                </a:solidFill>
                <a:latin typeface="Bookman Old Style" charset="0"/>
                <a:ea typeface="Bookman Old Style" charset="0"/>
                <a:cs typeface="Bookman Old Style" charset="0"/>
              </a:rPr>
              <a:t>Biotransenergetica</a:t>
            </a:r>
            <a:r>
              <a:rPr lang="it-IT" sz="1800" dirty="0">
                <a:solidFill>
                  <a:schemeClr val="tx2">
                    <a:lumMod val="75000"/>
                  </a:schemeClr>
                </a:solidFill>
                <a:latin typeface="Bookman Old Style" charset="0"/>
                <a:ea typeface="Bookman Old Style" charset="0"/>
                <a:cs typeface="Bookman Old Style" charset="0"/>
              </a:rPr>
              <a:t>, Xenia, Milano. </a:t>
            </a:r>
          </a:p>
          <a:p>
            <a:pPr marL="0" algn="just">
              <a:lnSpc>
                <a:spcPct val="120000"/>
              </a:lnSpc>
              <a:spcBef>
                <a:spcPts val="0"/>
              </a:spcBef>
            </a:pPr>
            <a:r>
              <a:rPr lang="it-IT" sz="1800" dirty="0">
                <a:solidFill>
                  <a:schemeClr val="tx2">
                    <a:lumMod val="75000"/>
                  </a:schemeClr>
                </a:solidFill>
                <a:latin typeface="Bookman Old Style" charset="0"/>
                <a:ea typeface="Bookman Old Style" charset="0"/>
                <a:cs typeface="Bookman Old Style" charset="0"/>
              </a:rPr>
              <a:t>Lattuada P.L. (2004), </a:t>
            </a:r>
            <a:r>
              <a:rPr lang="it-IT" sz="1800" i="1" dirty="0">
                <a:solidFill>
                  <a:schemeClr val="tx2">
                    <a:lumMod val="75000"/>
                  </a:schemeClr>
                </a:solidFill>
                <a:latin typeface="Bookman Old Style" charset="0"/>
                <a:ea typeface="Bookman Old Style" charset="0"/>
                <a:cs typeface="Bookman Old Style" charset="0"/>
              </a:rPr>
              <a:t>Oltre la mente</a:t>
            </a:r>
            <a:r>
              <a:rPr lang="it-IT" sz="1800" dirty="0">
                <a:solidFill>
                  <a:schemeClr val="tx2">
                    <a:lumMod val="75000"/>
                  </a:schemeClr>
                </a:solidFill>
                <a:latin typeface="Bookman Old Style" charset="0"/>
                <a:ea typeface="Bookman Old Style" charset="0"/>
                <a:cs typeface="Bookman Old Style" charset="0"/>
              </a:rPr>
              <a:t>, Franco Angeli, Milano.</a:t>
            </a:r>
          </a:p>
          <a:p>
            <a:pPr marL="0" algn="just">
              <a:lnSpc>
                <a:spcPct val="120000"/>
              </a:lnSpc>
              <a:spcBef>
                <a:spcPts val="0"/>
              </a:spcBef>
            </a:pPr>
            <a:r>
              <a:rPr lang="it-IT" sz="1800" dirty="0">
                <a:solidFill>
                  <a:schemeClr val="tx2">
                    <a:lumMod val="75000"/>
                  </a:schemeClr>
                </a:solidFill>
                <a:latin typeface="Bookman Old Style" charset="0"/>
                <a:ea typeface="Bookman Old Style" charset="0"/>
                <a:cs typeface="Bookman Old Style" charset="0"/>
              </a:rPr>
              <a:t>Lattuada Pier Luigi - L’arte medica della guarigione interiore – Franco Angeli 2008</a:t>
            </a:r>
          </a:p>
          <a:p>
            <a:pPr marL="0" algn="just">
              <a:lnSpc>
                <a:spcPct val="120000"/>
              </a:lnSpc>
              <a:spcBef>
                <a:spcPts val="0"/>
              </a:spcBef>
            </a:pPr>
            <a:r>
              <a:rPr lang="it-IT" sz="1800" dirty="0" err="1">
                <a:solidFill>
                  <a:schemeClr val="tx2">
                    <a:lumMod val="75000"/>
                  </a:schemeClr>
                </a:solidFill>
                <a:latin typeface="Bookman Old Style" charset="0"/>
                <a:ea typeface="Bookman Old Style" charset="0"/>
                <a:cs typeface="Bookman Old Style" charset="0"/>
              </a:rPr>
              <a:t>Loven</a:t>
            </a:r>
            <a:r>
              <a:rPr lang="it-IT" sz="1800" dirty="0">
                <a:solidFill>
                  <a:schemeClr val="tx2">
                    <a:lumMod val="75000"/>
                  </a:schemeClr>
                </a:solidFill>
                <a:latin typeface="Bookman Old Style" charset="0"/>
                <a:ea typeface="Bookman Old Style" charset="0"/>
                <a:cs typeface="Bookman Old Style" charset="0"/>
              </a:rPr>
              <a:t> A. (1982), Bioenergetica,  Feltrinelli, Milano</a:t>
            </a:r>
            <a:r>
              <a:rPr lang="it-IT" sz="1800" dirty="0" smtClean="0">
                <a:solidFill>
                  <a:schemeClr val="tx2">
                    <a:lumMod val="75000"/>
                  </a:schemeClr>
                </a:solidFill>
                <a:latin typeface="Bookman Old Style" charset="0"/>
                <a:ea typeface="Bookman Old Style" charset="0"/>
                <a:cs typeface="Bookman Old Style" charset="0"/>
              </a:rPr>
              <a:t>.</a:t>
            </a:r>
          </a:p>
          <a:p>
            <a:pPr algn="just">
              <a:spcBef>
                <a:spcPts val="0"/>
              </a:spcBef>
            </a:pPr>
            <a:r>
              <a:rPr lang="it-IT" sz="1800" dirty="0">
                <a:solidFill>
                  <a:schemeClr val="tx2">
                    <a:lumMod val="75000"/>
                  </a:schemeClr>
                </a:solidFill>
                <a:latin typeface="Bookman Old Style" charset="0"/>
                <a:ea typeface="Bookman Old Style" charset="0"/>
                <a:cs typeface="Bookman Old Style" charset="0"/>
              </a:rPr>
              <a:t>Maestro </a:t>
            </a:r>
            <a:r>
              <a:rPr lang="it-IT" sz="1800" dirty="0" err="1">
                <a:solidFill>
                  <a:schemeClr val="tx2">
                    <a:lumMod val="75000"/>
                  </a:schemeClr>
                </a:solidFill>
                <a:latin typeface="Bookman Old Style" charset="0"/>
                <a:ea typeface="Bookman Old Style" charset="0"/>
                <a:cs typeface="Bookman Old Style" charset="0"/>
              </a:rPr>
              <a:t>Eckhart</a:t>
            </a:r>
            <a:r>
              <a:rPr lang="it-IT" sz="1800" dirty="0">
                <a:solidFill>
                  <a:schemeClr val="tx2">
                    <a:lumMod val="75000"/>
                  </a:schemeClr>
                </a:solidFill>
                <a:latin typeface="Bookman Old Style" charset="0"/>
                <a:ea typeface="Bookman Old Style" charset="0"/>
                <a:cs typeface="Bookman Old Style" charset="0"/>
              </a:rPr>
              <a:t> (1982), </a:t>
            </a:r>
            <a:r>
              <a:rPr lang="it-IT" sz="1800" i="1" dirty="0">
                <a:solidFill>
                  <a:schemeClr val="tx2">
                    <a:lumMod val="75000"/>
                  </a:schemeClr>
                </a:solidFill>
                <a:latin typeface="Bookman Old Style" charset="0"/>
                <a:ea typeface="Bookman Old Style" charset="0"/>
                <a:cs typeface="Bookman Old Style" charset="0"/>
              </a:rPr>
              <a:t>Trattati e Prediche</a:t>
            </a:r>
            <a:r>
              <a:rPr lang="it-IT" sz="1800" dirty="0">
                <a:solidFill>
                  <a:schemeClr val="tx2">
                    <a:lumMod val="75000"/>
                  </a:schemeClr>
                </a:solidFill>
                <a:latin typeface="Bookman Old Style" charset="0"/>
                <a:ea typeface="Bookman Old Style" charset="0"/>
                <a:cs typeface="Bookman Old Style" charset="0"/>
              </a:rPr>
              <a:t>, Rusconi, Milano.</a:t>
            </a:r>
          </a:p>
          <a:p>
            <a:pPr algn="just">
              <a:spcBef>
                <a:spcPts val="0"/>
              </a:spcBef>
            </a:pPr>
            <a:r>
              <a:rPr lang="it-IT" sz="1800" dirty="0" err="1">
                <a:solidFill>
                  <a:schemeClr val="tx2">
                    <a:lumMod val="75000"/>
                  </a:schemeClr>
                </a:solidFill>
                <a:latin typeface="Bookman Old Style" charset="0"/>
                <a:ea typeface="Bookman Old Style" charset="0"/>
                <a:cs typeface="Bookman Old Style" charset="0"/>
              </a:rPr>
              <a:t>Maslow</a:t>
            </a:r>
            <a:r>
              <a:rPr lang="it-IT" sz="1800" dirty="0">
                <a:solidFill>
                  <a:schemeClr val="tx2">
                    <a:lumMod val="75000"/>
                  </a:schemeClr>
                </a:solidFill>
                <a:latin typeface="Bookman Old Style" charset="0"/>
                <a:ea typeface="Bookman Old Style" charset="0"/>
                <a:cs typeface="Bookman Old Style" charset="0"/>
              </a:rPr>
              <a:t> A. (1971), </a:t>
            </a:r>
            <a:r>
              <a:rPr lang="it-IT" sz="1800" i="1" dirty="0">
                <a:solidFill>
                  <a:schemeClr val="tx2">
                    <a:lumMod val="75000"/>
                  </a:schemeClr>
                </a:solidFill>
                <a:latin typeface="Bookman Old Style" charset="0"/>
                <a:ea typeface="Bookman Old Style" charset="0"/>
                <a:cs typeface="Bookman Old Style" charset="0"/>
              </a:rPr>
              <a:t>Verso una Psicologia dell'Essere</a:t>
            </a:r>
            <a:r>
              <a:rPr lang="it-IT" sz="1800" dirty="0">
                <a:solidFill>
                  <a:schemeClr val="tx2">
                    <a:lumMod val="75000"/>
                  </a:schemeClr>
                </a:solidFill>
                <a:latin typeface="Bookman Old Style" charset="0"/>
                <a:ea typeface="Bookman Old Style" charset="0"/>
                <a:cs typeface="Bookman Old Style" charset="0"/>
              </a:rPr>
              <a:t>, Astrolabio Ubaldini, Roma.</a:t>
            </a:r>
          </a:p>
          <a:p>
            <a:pPr algn="just">
              <a:spcBef>
                <a:spcPts val="0"/>
              </a:spcBef>
            </a:pPr>
            <a:r>
              <a:rPr lang="en-GB" sz="1800" dirty="0">
                <a:solidFill>
                  <a:schemeClr val="tx2">
                    <a:lumMod val="75000"/>
                  </a:schemeClr>
                </a:solidFill>
                <a:latin typeface="Bookman Old Style" charset="0"/>
                <a:ea typeface="Bookman Old Style" charset="0"/>
                <a:cs typeface="Bookman Old Style" charset="0"/>
              </a:rPr>
              <a:t>Naranjo C. (1989), </a:t>
            </a:r>
            <a:r>
              <a:rPr lang="en-GB" sz="1800" i="1" dirty="0">
                <a:solidFill>
                  <a:schemeClr val="tx2">
                    <a:lumMod val="75000"/>
                  </a:schemeClr>
                </a:solidFill>
                <a:latin typeface="Bookman Old Style" charset="0"/>
                <a:ea typeface="Bookman Old Style" charset="0"/>
                <a:cs typeface="Bookman Old Style" charset="0"/>
              </a:rPr>
              <a:t>How to Be</a:t>
            </a:r>
            <a:r>
              <a:rPr lang="en-GB" sz="1800" dirty="0">
                <a:solidFill>
                  <a:schemeClr val="tx2">
                    <a:lumMod val="75000"/>
                  </a:schemeClr>
                </a:solidFill>
                <a:latin typeface="Bookman Old Style" charset="0"/>
                <a:ea typeface="Bookman Old Style" charset="0"/>
                <a:cs typeface="Bookman Old Style" charset="0"/>
              </a:rPr>
              <a:t>,  </a:t>
            </a:r>
            <a:r>
              <a:rPr lang="en-GB" sz="1800" i="1" dirty="0">
                <a:solidFill>
                  <a:schemeClr val="tx2">
                    <a:lumMod val="75000"/>
                  </a:schemeClr>
                </a:solidFill>
                <a:latin typeface="Bookman Old Style" charset="0"/>
                <a:ea typeface="Bookman Old Style" charset="0"/>
                <a:cs typeface="Bookman Old Style" charset="0"/>
              </a:rPr>
              <a:t>Meditation in Spirit and Practice</a:t>
            </a:r>
            <a:r>
              <a:rPr lang="en-GB" sz="1800" dirty="0">
                <a:solidFill>
                  <a:schemeClr val="tx2">
                    <a:lumMod val="75000"/>
                  </a:schemeClr>
                </a:solidFill>
                <a:latin typeface="Bookman Old Style" charset="0"/>
                <a:ea typeface="Bookman Old Style" charset="0"/>
                <a:cs typeface="Bookman Old Style" charset="0"/>
              </a:rPr>
              <a:t>, </a:t>
            </a:r>
            <a:r>
              <a:rPr lang="en-GB" sz="1800" dirty="0" err="1">
                <a:solidFill>
                  <a:schemeClr val="tx2">
                    <a:lumMod val="75000"/>
                  </a:schemeClr>
                </a:solidFill>
                <a:latin typeface="Bookman Old Style" charset="0"/>
                <a:ea typeface="Bookman Old Style" charset="0"/>
                <a:cs typeface="Bookman Old Style" charset="0"/>
              </a:rPr>
              <a:t>Tarcher</a:t>
            </a:r>
            <a:r>
              <a:rPr lang="en-GB" sz="1800" dirty="0">
                <a:solidFill>
                  <a:schemeClr val="tx2">
                    <a:lumMod val="75000"/>
                  </a:schemeClr>
                </a:solidFill>
                <a:latin typeface="Bookman Old Style" charset="0"/>
                <a:ea typeface="Bookman Old Style" charset="0"/>
                <a:cs typeface="Bookman Old Style" charset="0"/>
              </a:rPr>
              <a:t>, Los Angeles. </a:t>
            </a:r>
          </a:p>
          <a:p>
            <a:pPr marL="0" algn="just">
              <a:lnSpc>
                <a:spcPct val="120000"/>
              </a:lnSpc>
              <a:spcBef>
                <a:spcPts val="0"/>
              </a:spcBef>
            </a:pPr>
            <a:endParaRPr lang="it-IT" sz="1800" dirty="0">
              <a:solidFill>
                <a:schemeClr val="tx2">
                  <a:lumMod val="75000"/>
                </a:schemeClr>
              </a:solidFill>
              <a:latin typeface="Bookman Old Style" charset="0"/>
              <a:ea typeface="Bookman Old Style" charset="0"/>
              <a:cs typeface="Bookman Old Style" charset="0"/>
            </a:endParaRPr>
          </a:p>
        </p:txBody>
      </p:sp>
      <p:sp>
        <p:nvSpPr>
          <p:cNvPr id="4" name="Segnaposto piè di pagina 3"/>
          <p:cNvSpPr>
            <a:spLocks noGrp="1"/>
          </p:cNvSpPr>
          <p:nvPr>
            <p:ph type="ftr" sz="quarter" idx="11"/>
          </p:nvPr>
        </p:nvSpPr>
        <p:spPr/>
        <p:txBody>
          <a:bodyPr/>
          <a:lstStyle/>
          <a:p>
            <a:r>
              <a:rPr lang="it-IT" smtClean="0"/>
              <a:t>P. L. Lattuada M. D., Ph. D.</a:t>
            </a:r>
            <a:endParaRPr lang="it-IT"/>
          </a:p>
        </p:txBody>
      </p:sp>
    </p:spTree>
    <p:extLst>
      <p:ext uri="{BB962C8B-B14F-4D97-AF65-F5344CB8AC3E}">
        <p14:creationId xmlns:p14="http://schemas.microsoft.com/office/powerpoint/2010/main" val="1192975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References</a:t>
            </a:r>
            <a:endParaRPr lang="it-IT" dirty="0"/>
          </a:p>
        </p:txBody>
      </p:sp>
      <p:sp>
        <p:nvSpPr>
          <p:cNvPr id="3" name="Segnaposto contenuto 2"/>
          <p:cNvSpPr>
            <a:spLocks noGrp="1"/>
          </p:cNvSpPr>
          <p:nvPr>
            <p:ph idx="1"/>
          </p:nvPr>
        </p:nvSpPr>
        <p:spPr/>
        <p:txBody>
          <a:bodyPr>
            <a:normAutofit fontScale="62500" lnSpcReduction="20000"/>
          </a:bodyPr>
          <a:lstStyle/>
          <a:p>
            <a:pPr marL="0" algn="just">
              <a:lnSpc>
                <a:spcPct val="120000"/>
              </a:lnSpc>
              <a:spcBef>
                <a:spcPts val="0"/>
              </a:spcBef>
            </a:pPr>
            <a:r>
              <a:rPr lang="it-IT" sz="2500" dirty="0" err="1" smtClean="0">
                <a:solidFill>
                  <a:schemeClr val="tx2">
                    <a:lumMod val="75000"/>
                  </a:schemeClr>
                </a:solidFill>
                <a:latin typeface="Bookman Old Style" charset="0"/>
                <a:ea typeface="Bookman Old Style" charset="0"/>
                <a:cs typeface="Bookman Old Style" charset="0"/>
              </a:rPr>
              <a:t>Panikkar</a:t>
            </a:r>
            <a:r>
              <a:rPr lang="it-IT" sz="2500" dirty="0" smtClean="0">
                <a:solidFill>
                  <a:schemeClr val="tx2">
                    <a:lumMod val="75000"/>
                  </a:schemeClr>
                </a:solidFill>
                <a:latin typeface="Bookman Old Style" charset="0"/>
                <a:ea typeface="Bookman Old Style" charset="0"/>
                <a:cs typeface="Bookman Old Style" charset="0"/>
              </a:rPr>
              <a:t> </a:t>
            </a:r>
            <a:r>
              <a:rPr lang="it-IT" sz="2500" dirty="0" err="1">
                <a:solidFill>
                  <a:schemeClr val="tx2">
                    <a:lumMod val="75000"/>
                  </a:schemeClr>
                </a:solidFill>
                <a:latin typeface="Bookman Old Style" charset="0"/>
                <a:ea typeface="Bookman Old Style" charset="0"/>
                <a:cs typeface="Bookman Old Style" charset="0"/>
              </a:rPr>
              <a:t>R</a:t>
            </a:r>
            <a:r>
              <a:rPr lang="it-IT" sz="2500" dirty="0">
                <a:solidFill>
                  <a:schemeClr val="tx2">
                    <a:lumMod val="75000"/>
                  </a:schemeClr>
                </a:solidFill>
                <a:latin typeface="Bookman Old Style" charset="0"/>
                <a:ea typeface="Bookman Old Style" charset="0"/>
                <a:cs typeface="Bookman Old Style" charset="0"/>
              </a:rPr>
              <a:t>. (2001), </a:t>
            </a:r>
            <a:r>
              <a:rPr lang="it-IT" sz="2500" i="1" dirty="0">
                <a:solidFill>
                  <a:schemeClr val="tx2">
                    <a:lumMod val="75000"/>
                  </a:schemeClr>
                </a:solidFill>
                <a:latin typeface="Bookman Old Style" charset="0"/>
                <a:ea typeface="Bookman Old Style" charset="0"/>
                <a:cs typeface="Bookman Old Style" charset="0"/>
              </a:rPr>
              <a:t>I Veda. Antologia dei testi fondamentali della tradizione vedica</a:t>
            </a:r>
            <a:r>
              <a:rPr lang="it-IT" sz="2500" dirty="0">
                <a:solidFill>
                  <a:schemeClr val="tx2">
                    <a:lumMod val="75000"/>
                  </a:schemeClr>
                </a:solidFill>
                <a:latin typeface="Bookman Old Style" charset="0"/>
                <a:ea typeface="Bookman Old Style" charset="0"/>
                <a:cs typeface="Bookman Old Style" charset="0"/>
              </a:rPr>
              <a:t>, Rizzoli, Milano</a:t>
            </a:r>
          </a:p>
          <a:p>
            <a:pPr marL="0" algn="just">
              <a:lnSpc>
                <a:spcPct val="120000"/>
              </a:lnSpc>
              <a:spcBef>
                <a:spcPts val="0"/>
              </a:spcBef>
            </a:pPr>
            <a:r>
              <a:rPr lang="it-IT" sz="2500" dirty="0" err="1">
                <a:solidFill>
                  <a:schemeClr val="tx2">
                    <a:lumMod val="75000"/>
                  </a:schemeClr>
                </a:solidFill>
                <a:latin typeface="Bookman Old Style" charset="0"/>
                <a:ea typeface="Bookman Old Style" charset="0"/>
                <a:cs typeface="Bookman Old Style" charset="0"/>
              </a:rPr>
              <a:t>Perls</a:t>
            </a:r>
            <a:r>
              <a:rPr lang="it-IT" sz="2500" dirty="0">
                <a:solidFill>
                  <a:schemeClr val="tx2">
                    <a:lumMod val="75000"/>
                  </a:schemeClr>
                </a:solidFill>
                <a:latin typeface="Bookman Old Style" charset="0"/>
                <a:ea typeface="Bookman Old Style" charset="0"/>
                <a:cs typeface="Bookman Old Style" charset="0"/>
              </a:rPr>
              <a:t> </a:t>
            </a:r>
            <a:r>
              <a:rPr lang="it-IT" sz="2500" dirty="0" err="1">
                <a:solidFill>
                  <a:schemeClr val="tx2">
                    <a:lumMod val="75000"/>
                  </a:schemeClr>
                </a:solidFill>
                <a:latin typeface="Bookman Old Style" charset="0"/>
                <a:ea typeface="Bookman Old Style" charset="0"/>
                <a:cs typeface="Bookman Old Style" charset="0"/>
              </a:rPr>
              <a:t>F</a:t>
            </a:r>
            <a:r>
              <a:rPr lang="it-IT" sz="2500" dirty="0">
                <a:solidFill>
                  <a:schemeClr val="tx2">
                    <a:lumMod val="75000"/>
                  </a:schemeClr>
                </a:solidFill>
                <a:latin typeface="Bookman Old Style" charset="0"/>
                <a:ea typeface="Bookman Old Style" charset="0"/>
                <a:cs typeface="Bookman Old Style" charset="0"/>
              </a:rPr>
              <a:t>. (1976), </a:t>
            </a:r>
            <a:r>
              <a:rPr lang="it-IT" sz="2500" i="1" dirty="0">
                <a:solidFill>
                  <a:schemeClr val="tx2">
                    <a:lumMod val="75000"/>
                  </a:schemeClr>
                </a:solidFill>
                <a:latin typeface="Bookman Old Style" charset="0"/>
                <a:ea typeface="Bookman Old Style" charset="0"/>
                <a:cs typeface="Bookman Old Style" charset="0"/>
              </a:rPr>
              <a:t>Teoria e pratica della terapia della Gestalt</a:t>
            </a:r>
            <a:r>
              <a:rPr lang="it-IT" sz="2500" dirty="0">
                <a:solidFill>
                  <a:schemeClr val="tx2">
                    <a:lumMod val="75000"/>
                  </a:schemeClr>
                </a:solidFill>
                <a:latin typeface="Bookman Old Style" charset="0"/>
                <a:ea typeface="Bookman Old Style" charset="0"/>
                <a:cs typeface="Bookman Old Style" charset="0"/>
              </a:rPr>
              <a:t>, Astrolabio Ubaldini, Roma.</a:t>
            </a:r>
          </a:p>
          <a:p>
            <a:pPr marL="0" algn="just">
              <a:lnSpc>
                <a:spcPct val="120000"/>
              </a:lnSpc>
              <a:spcBef>
                <a:spcPts val="0"/>
              </a:spcBef>
            </a:pPr>
            <a:r>
              <a:rPr lang="it-IT" sz="2500" dirty="0">
                <a:solidFill>
                  <a:schemeClr val="tx2">
                    <a:lumMod val="75000"/>
                  </a:schemeClr>
                </a:solidFill>
                <a:latin typeface="Bookman Old Style" charset="0"/>
                <a:ea typeface="Bookman Old Style" charset="0"/>
                <a:cs typeface="Bookman Old Style" charset="0"/>
              </a:rPr>
              <a:t>Popper K </a:t>
            </a:r>
            <a:r>
              <a:rPr lang="it-IT" sz="2500" dirty="0" err="1">
                <a:solidFill>
                  <a:schemeClr val="tx2">
                    <a:lumMod val="75000"/>
                  </a:schemeClr>
                </a:solidFill>
                <a:latin typeface="Bookman Old Style" charset="0"/>
                <a:ea typeface="Bookman Old Style" charset="0"/>
                <a:cs typeface="Bookman Old Style" charset="0"/>
              </a:rPr>
              <a:t>R</a:t>
            </a:r>
            <a:r>
              <a:rPr lang="it-IT" sz="2500" dirty="0">
                <a:solidFill>
                  <a:schemeClr val="tx2">
                    <a:lumMod val="75000"/>
                  </a:schemeClr>
                </a:solidFill>
                <a:latin typeface="Bookman Old Style" charset="0"/>
                <a:ea typeface="Bookman Old Style" charset="0"/>
                <a:cs typeface="Bookman Old Style" charset="0"/>
              </a:rPr>
              <a:t>., (2009), </a:t>
            </a:r>
            <a:r>
              <a:rPr lang="it-IT" sz="2500" i="1" dirty="0">
                <a:solidFill>
                  <a:schemeClr val="tx2">
                    <a:lumMod val="75000"/>
                  </a:schemeClr>
                </a:solidFill>
                <a:latin typeface="Bookman Old Style" charset="0"/>
                <a:ea typeface="Bookman Old Style" charset="0"/>
                <a:cs typeface="Bookman Old Style" charset="0"/>
              </a:rPr>
              <a:t>Congetture e confutazioni. Lo sviluppo della conoscenza scientifica,</a:t>
            </a:r>
            <a:r>
              <a:rPr lang="it-IT" sz="2500" dirty="0">
                <a:solidFill>
                  <a:schemeClr val="tx2">
                    <a:lumMod val="75000"/>
                  </a:schemeClr>
                </a:solidFill>
                <a:latin typeface="Bookman Old Style" charset="0"/>
                <a:ea typeface="Bookman Old Style" charset="0"/>
                <a:cs typeface="Bookman Old Style" charset="0"/>
              </a:rPr>
              <a:t> Il Mulino, Bologna. </a:t>
            </a:r>
          </a:p>
          <a:p>
            <a:pPr marL="0" algn="just">
              <a:lnSpc>
                <a:spcPct val="120000"/>
              </a:lnSpc>
              <a:spcBef>
                <a:spcPts val="0"/>
              </a:spcBef>
            </a:pPr>
            <a:r>
              <a:rPr lang="it-IT" sz="2500" dirty="0">
                <a:solidFill>
                  <a:schemeClr val="tx2">
                    <a:lumMod val="75000"/>
                  </a:schemeClr>
                </a:solidFill>
                <a:latin typeface="Bookman Old Style" charset="0"/>
                <a:ea typeface="Bookman Old Style" charset="0"/>
                <a:cs typeface="Bookman Old Style" charset="0"/>
              </a:rPr>
              <a:t>Popper K.R., (1984), </a:t>
            </a:r>
            <a:r>
              <a:rPr lang="it-IT" sz="2500" i="1" dirty="0">
                <a:solidFill>
                  <a:schemeClr val="tx2">
                    <a:lumMod val="75000"/>
                  </a:schemeClr>
                </a:solidFill>
                <a:latin typeface="Bookman Old Style" charset="0"/>
                <a:ea typeface="Bookman Old Style" charset="0"/>
                <a:cs typeface="Bookman Old Style" charset="0"/>
              </a:rPr>
              <a:t>Poscritto alla logica della scoperta scientifica</a:t>
            </a:r>
            <a:r>
              <a:rPr lang="it-IT" sz="2500" dirty="0">
                <a:solidFill>
                  <a:schemeClr val="tx2">
                    <a:lumMod val="75000"/>
                  </a:schemeClr>
                </a:solidFill>
                <a:latin typeface="Bookman Old Style" charset="0"/>
                <a:ea typeface="Bookman Old Style" charset="0"/>
                <a:cs typeface="Bookman Old Style" charset="0"/>
              </a:rPr>
              <a:t>, </a:t>
            </a:r>
            <a:r>
              <a:rPr lang="it-IT" sz="2500" dirty="0" err="1">
                <a:solidFill>
                  <a:schemeClr val="tx2">
                    <a:lumMod val="75000"/>
                  </a:schemeClr>
                </a:solidFill>
                <a:latin typeface="Bookman Old Style" charset="0"/>
                <a:ea typeface="Bookman Old Style" charset="0"/>
                <a:cs typeface="Bookman Old Style" charset="0"/>
              </a:rPr>
              <a:t>vol</a:t>
            </a:r>
            <a:r>
              <a:rPr lang="it-IT" sz="2500" dirty="0">
                <a:solidFill>
                  <a:schemeClr val="tx2">
                    <a:lumMod val="75000"/>
                  </a:schemeClr>
                </a:solidFill>
                <a:latin typeface="Bookman Old Style" charset="0"/>
                <a:ea typeface="Bookman Old Style" charset="0"/>
                <a:cs typeface="Bookman Old Style" charset="0"/>
              </a:rPr>
              <a:t> 1: </a:t>
            </a:r>
            <a:r>
              <a:rPr lang="it-IT" sz="2500" i="1" dirty="0">
                <a:solidFill>
                  <a:schemeClr val="tx2">
                    <a:lumMod val="75000"/>
                  </a:schemeClr>
                </a:solidFill>
                <a:latin typeface="Bookman Old Style" charset="0"/>
                <a:ea typeface="Bookman Old Style" charset="0"/>
                <a:cs typeface="Bookman Old Style" charset="0"/>
              </a:rPr>
              <a:t>Il realismo e lo scopo della scienza</a:t>
            </a:r>
            <a:r>
              <a:rPr lang="it-IT" sz="2500" dirty="0">
                <a:solidFill>
                  <a:schemeClr val="tx2">
                    <a:lumMod val="75000"/>
                  </a:schemeClr>
                </a:solidFill>
                <a:latin typeface="Bookman Old Style" charset="0"/>
                <a:ea typeface="Bookman Old Style" charset="0"/>
                <a:cs typeface="Bookman Old Style" charset="0"/>
              </a:rPr>
              <a:t>, Milano, il Saggiatore. </a:t>
            </a:r>
            <a:endParaRPr lang="it-IT" sz="2500" dirty="0" smtClean="0">
              <a:solidFill>
                <a:schemeClr val="tx2">
                  <a:lumMod val="75000"/>
                </a:schemeClr>
              </a:solidFill>
              <a:latin typeface="Bookman Old Style" charset="0"/>
              <a:ea typeface="Bookman Old Style" charset="0"/>
              <a:cs typeface="Bookman Old Style" charset="0"/>
            </a:endParaRPr>
          </a:p>
          <a:p>
            <a:pPr marL="0" algn="just">
              <a:lnSpc>
                <a:spcPct val="120000"/>
              </a:lnSpc>
              <a:spcBef>
                <a:spcPts val="0"/>
              </a:spcBef>
            </a:pPr>
            <a:r>
              <a:rPr lang="it-IT" sz="2800" dirty="0">
                <a:solidFill>
                  <a:schemeClr val="tx2">
                    <a:lumMod val="75000"/>
                  </a:schemeClr>
                </a:solidFill>
                <a:latin typeface="Bookman Old Style" charset="0"/>
                <a:ea typeface="Bookman Old Style" charset="0"/>
                <a:cs typeface="Bookman Old Style" charset="0"/>
              </a:rPr>
              <a:t>Reich </a:t>
            </a:r>
            <a:r>
              <a:rPr lang="it-IT" sz="2800" dirty="0" err="1">
                <a:solidFill>
                  <a:schemeClr val="tx2">
                    <a:lumMod val="75000"/>
                  </a:schemeClr>
                </a:solidFill>
                <a:latin typeface="Bookman Old Style" charset="0"/>
                <a:ea typeface="Bookman Old Style" charset="0"/>
                <a:cs typeface="Bookman Old Style" charset="0"/>
              </a:rPr>
              <a:t>W</a:t>
            </a:r>
            <a:r>
              <a:rPr lang="it-IT" sz="2800" dirty="0">
                <a:solidFill>
                  <a:schemeClr val="tx2">
                    <a:lumMod val="75000"/>
                  </a:schemeClr>
                </a:solidFill>
                <a:latin typeface="Bookman Old Style" charset="0"/>
                <a:ea typeface="Bookman Old Style" charset="0"/>
                <a:cs typeface="Bookman Old Style" charset="0"/>
              </a:rPr>
              <a:t>. (1973), </a:t>
            </a:r>
            <a:r>
              <a:rPr lang="it-IT" sz="2800" i="1" dirty="0">
                <a:solidFill>
                  <a:schemeClr val="tx2">
                    <a:lumMod val="75000"/>
                  </a:schemeClr>
                </a:solidFill>
                <a:latin typeface="Bookman Old Style" charset="0"/>
                <a:ea typeface="Bookman Old Style" charset="0"/>
                <a:cs typeface="Bookman Old Style" charset="0"/>
              </a:rPr>
              <a:t>Analisi del Carattere</a:t>
            </a:r>
            <a:r>
              <a:rPr lang="it-IT" sz="2800" dirty="0">
                <a:solidFill>
                  <a:schemeClr val="tx2">
                    <a:lumMod val="75000"/>
                  </a:schemeClr>
                </a:solidFill>
                <a:latin typeface="Bookman Old Style" charset="0"/>
                <a:ea typeface="Bookman Old Style" charset="0"/>
                <a:cs typeface="Bookman Old Style" charset="0"/>
              </a:rPr>
              <a:t>, </a:t>
            </a:r>
            <a:r>
              <a:rPr lang="it-IT" sz="2800" dirty="0" err="1">
                <a:solidFill>
                  <a:schemeClr val="tx2">
                    <a:lumMod val="75000"/>
                  </a:schemeClr>
                </a:solidFill>
                <a:latin typeface="Bookman Old Style" charset="0"/>
                <a:ea typeface="Bookman Old Style" charset="0"/>
                <a:cs typeface="Bookman Old Style" charset="0"/>
              </a:rPr>
              <a:t>SugarCo</a:t>
            </a:r>
            <a:r>
              <a:rPr lang="it-IT" sz="2800" dirty="0">
                <a:solidFill>
                  <a:schemeClr val="tx2">
                    <a:lumMod val="75000"/>
                  </a:schemeClr>
                </a:solidFill>
                <a:latin typeface="Bookman Old Style" charset="0"/>
                <a:ea typeface="Bookman Old Style" charset="0"/>
                <a:cs typeface="Bookman Old Style" charset="0"/>
              </a:rPr>
              <a:t>, Milano. </a:t>
            </a:r>
          </a:p>
          <a:p>
            <a:pPr marL="0" algn="just">
              <a:lnSpc>
                <a:spcPct val="120000"/>
              </a:lnSpc>
              <a:spcBef>
                <a:spcPts val="0"/>
              </a:spcBef>
            </a:pPr>
            <a:r>
              <a:rPr lang="it-IT" sz="2800" dirty="0">
                <a:solidFill>
                  <a:schemeClr val="tx2">
                    <a:lumMod val="75000"/>
                  </a:schemeClr>
                </a:solidFill>
                <a:latin typeface="Bookman Old Style" charset="0"/>
                <a:ea typeface="Bookman Old Style" charset="0"/>
                <a:cs typeface="Bookman Old Style" charset="0"/>
              </a:rPr>
              <a:t>Reich </a:t>
            </a:r>
            <a:r>
              <a:rPr lang="it-IT" sz="2800" dirty="0" err="1">
                <a:solidFill>
                  <a:schemeClr val="tx2">
                    <a:lumMod val="75000"/>
                  </a:schemeClr>
                </a:solidFill>
                <a:latin typeface="Bookman Old Style" charset="0"/>
                <a:ea typeface="Bookman Old Style" charset="0"/>
                <a:cs typeface="Bookman Old Style" charset="0"/>
              </a:rPr>
              <a:t>W</a:t>
            </a:r>
            <a:r>
              <a:rPr lang="it-IT" sz="2800" dirty="0">
                <a:solidFill>
                  <a:schemeClr val="tx2">
                    <a:lumMod val="75000"/>
                  </a:schemeClr>
                </a:solidFill>
                <a:latin typeface="Bookman Old Style" charset="0"/>
                <a:ea typeface="Bookman Old Style" charset="0"/>
                <a:cs typeface="Bookman Old Style" charset="0"/>
              </a:rPr>
              <a:t>. (1973), Analisi del Carattere, </a:t>
            </a:r>
            <a:r>
              <a:rPr lang="it-IT" sz="2800" dirty="0" err="1">
                <a:solidFill>
                  <a:schemeClr val="tx2">
                    <a:lumMod val="75000"/>
                  </a:schemeClr>
                </a:solidFill>
                <a:latin typeface="Bookman Old Style" charset="0"/>
                <a:ea typeface="Bookman Old Style" charset="0"/>
                <a:cs typeface="Bookman Old Style" charset="0"/>
              </a:rPr>
              <a:t>SugarCo</a:t>
            </a:r>
            <a:r>
              <a:rPr lang="it-IT" sz="2800" dirty="0">
                <a:solidFill>
                  <a:schemeClr val="tx2">
                    <a:lumMod val="75000"/>
                  </a:schemeClr>
                </a:solidFill>
                <a:latin typeface="Bookman Old Style" charset="0"/>
                <a:ea typeface="Bookman Old Style" charset="0"/>
                <a:cs typeface="Bookman Old Style" charset="0"/>
              </a:rPr>
              <a:t>, Milano. </a:t>
            </a:r>
          </a:p>
          <a:p>
            <a:pPr marL="0" algn="just">
              <a:lnSpc>
                <a:spcPct val="120000"/>
              </a:lnSpc>
              <a:spcBef>
                <a:spcPts val="0"/>
              </a:spcBef>
            </a:pPr>
            <a:r>
              <a:rPr lang="en-US" sz="2800" dirty="0">
                <a:solidFill>
                  <a:schemeClr val="tx2">
                    <a:lumMod val="75000"/>
                  </a:schemeClr>
                </a:solidFill>
                <a:latin typeface="Bookman Old Style" charset="0"/>
                <a:ea typeface="Bookman Old Style" charset="0"/>
                <a:cs typeface="Bookman Old Style" charset="0"/>
              </a:rPr>
              <a:t>Scott, J., (1998). </a:t>
            </a:r>
            <a:r>
              <a:rPr lang="en-US" sz="2800" i="1" dirty="0">
                <a:solidFill>
                  <a:schemeClr val="tx2">
                    <a:lumMod val="75000"/>
                  </a:schemeClr>
                </a:solidFill>
                <a:latin typeface="Bookman Old Style" charset="0"/>
                <a:ea typeface="Bookman Old Style" charset="0"/>
                <a:cs typeface="Bookman Old Style" charset="0"/>
              </a:rPr>
              <a:t>In Praise of </a:t>
            </a:r>
            <a:r>
              <a:rPr lang="en-US" sz="2800" i="1" dirty="0" err="1">
                <a:solidFill>
                  <a:schemeClr val="tx2">
                    <a:lumMod val="75000"/>
                  </a:schemeClr>
                </a:solidFill>
                <a:latin typeface="Bookman Old Style" charset="0"/>
                <a:ea typeface="Bookman Old Style" charset="0"/>
                <a:cs typeface="Bookman Old Style" charset="0"/>
              </a:rPr>
              <a:t>Dharmadhatu</a:t>
            </a:r>
            <a:r>
              <a:rPr lang="en-US" sz="2800" i="1" dirty="0">
                <a:solidFill>
                  <a:schemeClr val="tx2">
                    <a:lumMod val="75000"/>
                  </a:schemeClr>
                </a:solidFill>
                <a:latin typeface="Bookman Old Style" charset="0"/>
                <a:ea typeface="Bookman Old Style" charset="0"/>
                <a:cs typeface="Bookman Old Style" charset="0"/>
              </a:rPr>
              <a:t>,</a:t>
            </a:r>
            <a:r>
              <a:rPr lang="en-US" sz="2800" dirty="0">
                <a:solidFill>
                  <a:schemeClr val="tx2">
                    <a:lumMod val="75000"/>
                  </a:schemeClr>
                </a:solidFill>
                <a:latin typeface="Bookman Old Style" charset="0"/>
                <a:ea typeface="Bookman Old Style" charset="0"/>
                <a:cs typeface="Bookman Old Style" charset="0"/>
              </a:rPr>
              <a:t> edited by Ari </a:t>
            </a:r>
            <a:r>
              <a:rPr lang="en-US" sz="2800" dirty="0" err="1">
                <a:solidFill>
                  <a:schemeClr val="tx2">
                    <a:lumMod val="75000"/>
                  </a:schemeClr>
                </a:solidFill>
                <a:latin typeface="Bookman Old Style" charset="0"/>
                <a:ea typeface="Bookman Old Style" charset="0"/>
                <a:cs typeface="Bookman Old Style" charset="0"/>
              </a:rPr>
              <a:t>Goldfiel</a:t>
            </a:r>
            <a:endParaRPr lang="it-IT" sz="2800" dirty="0">
              <a:solidFill>
                <a:schemeClr val="tx2">
                  <a:lumMod val="75000"/>
                </a:schemeClr>
              </a:solidFill>
              <a:latin typeface="Bookman Old Style" charset="0"/>
              <a:ea typeface="Bookman Old Style" charset="0"/>
              <a:cs typeface="Bookman Old Style" charset="0"/>
            </a:endParaRPr>
          </a:p>
          <a:p>
            <a:pPr marL="0" algn="just">
              <a:lnSpc>
                <a:spcPct val="120000"/>
              </a:lnSpc>
              <a:spcBef>
                <a:spcPts val="0"/>
              </a:spcBef>
            </a:pPr>
            <a:r>
              <a:rPr lang="it-IT" sz="2800" dirty="0" err="1">
                <a:solidFill>
                  <a:schemeClr val="tx2">
                    <a:lumMod val="75000"/>
                  </a:schemeClr>
                </a:solidFill>
                <a:latin typeface="Bookman Old Style" charset="0"/>
                <a:ea typeface="Bookman Old Style" charset="0"/>
                <a:cs typeface="Bookman Old Style" charset="0"/>
              </a:rPr>
              <a:t>Sellars</a:t>
            </a:r>
            <a:r>
              <a:rPr lang="it-IT" sz="2800" dirty="0">
                <a:solidFill>
                  <a:schemeClr val="tx2">
                    <a:lumMod val="75000"/>
                  </a:schemeClr>
                </a:solidFill>
                <a:latin typeface="Bookman Old Style" charset="0"/>
                <a:ea typeface="Bookman Old Style" charset="0"/>
                <a:cs typeface="Bookman Old Style" charset="0"/>
              </a:rPr>
              <a:t> </a:t>
            </a:r>
            <a:r>
              <a:rPr lang="it-IT" sz="2800" dirty="0" err="1">
                <a:solidFill>
                  <a:schemeClr val="tx2">
                    <a:lumMod val="75000"/>
                  </a:schemeClr>
                </a:solidFill>
                <a:latin typeface="Bookman Old Style" charset="0"/>
                <a:ea typeface="Bookman Old Style" charset="0"/>
                <a:cs typeface="Bookman Old Style" charset="0"/>
              </a:rPr>
              <a:t>W</a:t>
            </a:r>
            <a:r>
              <a:rPr lang="it-IT" sz="2800" dirty="0">
                <a:solidFill>
                  <a:schemeClr val="tx2">
                    <a:lumMod val="75000"/>
                  </a:schemeClr>
                </a:solidFill>
                <a:latin typeface="Bookman Old Style" charset="0"/>
                <a:ea typeface="Bookman Old Style" charset="0"/>
                <a:cs typeface="Bookman Old Style" charset="0"/>
              </a:rPr>
              <a:t>.,  (2007), La</a:t>
            </a:r>
            <a:r>
              <a:rPr lang="it-IT" sz="2800" b="1" dirty="0">
                <a:solidFill>
                  <a:schemeClr val="tx2">
                    <a:lumMod val="75000"/>
                  </a:schemeClr>
                </a:solidFill>
                <a:latin typeface="Bookman Old Style" charset="0"/>
                <a:ea typeface="Bookman Old Style" charset="0"/>
                <a:cs typeface="Bookman Old Style" charset="0"/>
              </a:rPr>
              <a:t> </a:t>
            </a:r>
            <a:r>
              <a:rPr lang="it-IT" sz="2800" i="1" dirty="0">
                <a:solidFill>
                  <a:schemeClr val="tx2">
                    <a:lumMod val="75000"/>
                  </a:schemeClr>
                </a:solidFill>
                <a:latin typeface="Bookman Old Style" charset="0"/>
                <a:ea typeface="Bookman Old Style" charset="0"/>
                <a:cs typeface="Bookman Old Style" charset="0"/>
              </a:rPr>
              <a:t>filosofia e l'immagine scientifica dell</a:t>
            </a:r>
            <a:r>
              <a:rPr lang="it-IT" sz="2800" b="1" dirty="0">
                <a:solidFill>
                  <a:schemeClr val="tx2">
                    <a:lumMod val="75000"/>
                  </a:schemeClr>
                </a:solidFill>
                <a:latin typeface="Bookman Old Style" charset="0"/>
                <a:ea typeface="Bookman Old Style" charset="0"/>
                <a:cs typeface="Bookman Old Style" charset="0"/>
              </a:rPr>
              <a:t>'</a:t>
            </a:r>
            <a:r>
              <a:rPr lang="it-IT" sz="2800" i="1" dirty="0">
                <a:solidFill>
                  <a:schemeClr val="tx2">
                    <a:lumMod val="75000"/>
                  </a:schemeClr>
                </a:solidFill>
                <a:latin typeface="Bookman Old Style" charset="0"/>
                <a:ea typeface="Bookman Old Style" charset="0"/>
                <a:cs typeface="Bookman Old Style" charset="0"/>
              </a:rPr>
              <a:t>uomo</a:t>
            </a:r>
            <a:r>
              <a:rPr lang="it-IT" sz="2800" dirty="0">
                <a:solidFill>
                  <a:schemeClr val="tx2">
                    <a:lumMod val="75000"/>
                  </a:schemeClr>
                </a:solidFill>
                <a:latin typeface="Bookman Old Style" charset="0"/>
                <a:ea typeface="Bookman Old Style" charset="0"/>
                <a:cs typeface="Bookman Old Style" charset="0"/>
              </a:rPr>
              <a:t>, Armando, Roma, </a:t>
            </a:r>
          </a:p>
          <a:p>
            <a:pPr marL="0" algn="just">
              <a:lnSpc>
                <a:spcPct val="120000"/>
              </a:lnSpc>
              <a:spcBef>
                <a:spcPts val="0"/>
              </a:spcBef>
            </a:pPr>
            <a:r>
              <a:rPr lang="it-IT" sz="2800" dirty="0" err="1">
                <a:solidFill>
                  <a:schemeClr val="tx2">
                    <a:lumMod val="75000"/>
                  </a:schemeClr>
                </a:solidFill>
                <a:latin typeface="Bookman Old Style" charset="0"/>
                <a:ea typeface="Bookman Old Style" charset="0"/>
                <a:cs typeface="Bookman Old Style" charset="0"/>
              </a:rPr>
              <a:t>Stapp</a:t>
            </a:r>
            <a:r>
              <a:rPr lang="it-IT" sz="2800" dirty="0">
                <a:solidFill>
                  <a:schemeClr val="tx2">
                    <a:lumMod val="75000"/>
                  </a:schemeClr>
                </a:solidFill>
                <a:latin typeface="Bookman Old Style" charset="0"/>
                <a:ea typeface="Bookman Old Style" charset="0"/>
                <a:cs typeface="Bookman Old Style" charset="0"/>
              </a:rPr>
              <a:t> H.P., (2007), </a:t>
            </a:r>
            <a:r>
              <a:rPr lang="it-IT" sz="2800" i="1" dirty="0" err="1">
                <a:solidFill>
                  <a:schemeClr val="tx2">
                    <a:lumMod val="75000"/>
                  </a:schemeClr>
                </a:solidFill>
                <a:latin typeface="Bookman Old Style" charset="0"/>
                <a:ea typeface="Bookman Old Style" charset="0"/>
                <a:cs typeface="Bookman Old Style" charset="0"/>
              </a:rPr>
              <a:t>Mindful</a:t>
            </a:r>
            <a:r>
              <a:rPr lang="it-IT" sz="2800" i="1" dirty="0">
                <a:solidFill>
                  <a:schemeClr val="tx2">
                    <a:lumMod val="75000"/>
                  </a:schemeClr>
                </a:solidFill>
                <a:latin typeface="Bookman Old Style" charset="0"/>
                <a:ea typeface="Bookman Old Style" charset="0"/>
                <a:cs typeface="Bookman Old Style" charset="0"/>
              </a:rPr>
              <a:t> </a:t>
            </a:r>
            <a:r>
              <a:rPr lang="it-IT" sz="2800" i="1" dirty="0" err="1">
                <a:solidFill>
                  <a:schemeClr val="tx2">
                    <a:lumMod val="75000"/>
                  </a:schemeClr>
                </a:solidFill>
                <a:latin typeface="Bookman Old Style" charset="0"/>
                <a:ea typeface="Bookman Old Style" charset="0"/>
                <a:cs typeface="Bookman Old Style" charset="0"/>
              </a:rPr>
              <a:t>Universe</a:t>
            </a:r>
            <a:r>
              <a:rPr lang="it-IT" sz="2800" i="1" dirty="0">
                <a:solidFill>
                  <a:schemeClr val="tx2">
                    <a:lumMod val="75000"/>
                  </a:schemeClr>
                </a:solidFill>
                <a:latin typeface="Bookman Old Style" charset="0"/>
                <a:ea typeface="Bookman Old Style" charset="0"/>
                <a:cs typeface="Bookman Old Style" charset="0"/>
              </a:rPr>
              <a:t>: Quantum </a:t>
            </a:r>
            <a:r>
              <a:rPr lang="it-IT" sz="2800" i="1" dirty="0" err="1">
                <a:solidFill>
                  <a:schemeClr val="tx2">
                    <a:lumMod val="75000"/>
                  </a:schemeClr>
                </a:solidFill>
                <a:latin typeface="Bookman Old Style" charset="0"/>
                <a:ea typeface="Bookman Old Style" charset="0"/>
                <a:cs typeface="Bookman Old Style" charset="0"/>
              </a:rPr>
              <a:t>Mechanics</a:t>
            </a:r>
            <a:r>
              <a:rPr lang="it-IT" sz="2800" i="1" dirty="0">
                <a:solidFill>
                  <a:schemeClr val="tx2">
                    <a:lumMod val="75000"/>
                  </a:schemeClr>
                </a:solidFill>
                <a:latin typeface="Bookman Old Style" charset="0"/>
                <a:ea typeface="Bookman Old Style" charset="0"/>
                <a:cs typeface="Bookman Old Style" charset="0"/>
              </a:rPr>
              <a:t> and the </a:t>
            </a:r>
            <a:r>
              <a:rPr lang="it-IT" sz="2800" i="1" dirty="0" err="1">
                <a:solidFill>
                  <a:schemeClr val="tx2">
                    <a:lumMod val="75000"/>
                  </a:schemeClr>
                </a:solidFill>
                <a:latin typeface="Bookman Old Style" charset="0"/>
                <a:ea typeface="Bookman Old Style" charset="0"/>
                <a:cs typeface="Bookman Old Style" charset="0"/>
              </a:rPr>
              <a:t>Participating</a:t>
            </a:r>
            <a:r>
              <a:rPr lang="it-IT" sz="2800" i="1" dirty="0">
                <a:solidFill>
                  <a:schemeClr val="tx2">
                    <a:lumMod val="75000"/>
                  </a:schemeClr>
                </a:solidFill>
                <a:latin typeface="Bookman Old Style" charset="0"/>
                <a:ea typeface="Bookman Old Style" charset="0"/>
                <a:cs typeface="Bookman Old Style" charset="0"/>
              </a:rPr>
              <a:t> </a:t>
            </a:r>
            <a:r>
              <a:rPr lang="it-IT" sz="2800" i="1" dirty="0" err="1">
                <a:solidFill>
                  <a:schemeClr val="tx2">
                    <a:lumMod val="75000"/>
                  </a:schemeClr>
                </a:solidFill>
                <a:latin typeface="Bookman Old Style" charset="0"/>
                <a:ea typeface="Bookman Old Style" charset="0"/>
                <a:cs typeface="Bookman Old Style" charset="0"/>
              </a:rPr>
              <a:t>Observer</a:t>
            </a:r>
            <a:r>
              <a:rPr lang="it-IT" sz="2800" dirty="0">
                <a:solidFill>
                  <a:schemeClr val="tx2">
                    <a:lumMod val="75000"/>
                  </a:schemeClr>
                </a:solidFill>
                <a:latin typeface="Bookman Old Style" charset="0"/>
                <a:ea typeface="Bookman Old Style" charset="0"/>
                <a:cs typeface="Bookman Old Style" charset="0"/>
              </a:rPr>
              <a:t>. </a:t>
            </a:r>
            <a:r>
              <a:rPr lang="it-IT" sz="2800" dirty="0" err="1">
                <a:solidFill>
                  <a:schemeClr val="tx2">
                    <a:lumMod val="75000"/>
                  </a:schemeClr>
                </a:solidFill>
                <a:latin typeface="Bookman Old Style" charset="0"/>
                <a:ea typeface="Bookman Old Style" charset="0"/>
                <a:cs typeface="Bookman Old Style" charset="0"/>
              </a:rPr>
              <a:t>Springer</a:t>
            </a:r>
            <a:r>
              <a:rPr lang="it-IT" sz="2800" dirty="0" smtClean="0">
                <a:solidFill>
                  <a:schemeClr val="tx2">
                    <a:lumMod val="75000"/>
                  </a:schemeClr>
                </a:solidFill>
                <a:latin typeface="Bookman Old Style" charset="0"/>
                <a:ea typeface="Bookman Old Style" charset="0"/>
                <a:cs typeface="Bookman Old Style" charset="0"/>
              </a:rPr>
              <a:t>.</a:t>
            </a:r>
            <a:endParaRPr lang="it-IT" sz="2500" dirty="0">
              <a:solidFill>
                <a:schemeClr val="tx2">
                  <a:lumMod val="75000"/>
                </a:schemeClr>
              </a:solidFill>
              <a:latin typeface="Bookman Old Style" charset="0"/>
              <a:ea typeface="Bookman Old Style" charset="0"/>
              <a:cs typeface="Bookman Old Style" charset="0"/>
            </a:endParaRPr>
          </a:p>
          <a:p>
            <a:pPr marL="0" indent="0" algn="just">
              <a:spcBef>
                <a:spcPts val="0"/>
              </a:spcBef>
              <a:buNone/>
            </a:pPr>
            <a:endParaRPr lang="it-IT" sz="2500" dirty="0">
              <a:solidFill>
                <a:srgbClr val="2C7C9F"/>
              </a:solidFill>
            </a:endParaRPr>
          </a:p>
          <a:p>
            <a:pPr>
              <a:spcBef>
                <a:spcPts val="0"/>
              </a:spcBef>
            </a:pPr>
            <a:endParaRPr lang="it-IT" sz="2500" dirty="0"/>
          </a:p>
          <a:p>
            <a:endParaRPr lang="it-IT" sz="2500" dirty="0"/>
          </a:p>
          <a:p>
            <a:endParaRPr lang="it-IT" dirty="0"/>
          </a:p>
        </p:txBody>
      </p:sp>
      <p:sp>
        <p:nvSpPr>
          <p:cNvPr id="4" name="Segnaposto piè di pagina 3"/>
          <p:cNvSpPr>
            <a:spLocks noGrp="1"/>
          </p:cNvSpPr>
          <p:nvPr>
            <p:ph type="ftr" sz="quarter" idx="11"/>
          </p:nvPr>
        </p:nvSpPr>
        <p:spPr/>
        <p:txBody>
          <a:bodyPr/>
          <a:lstStyle/>
          <a:p>
            <a:r>
              <a:rPr lang="it-IT" smtClean="0"/>
              <a:t>P. L. Lattuada M. D., Ph. D.</a:t>
            </a:r>
            <a:endParaRPr lang="it-IT"/>
          </a:p>
        </p:txBody>
      </p:sp>
    </p:spTree>
    <p:extLst>
      <p:ext uri="{BB962C8B-B14F-4D97-AF65-F5344CB8AC3E}">
        <p14:creationId xmlns:p14="http://schemas.microsoft.com/office/powerpoint/2010/main" val="87882577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References</a:t>
            </a:r>
            <a:endParaRPr lang="it-IT" dirty="0"/>
          </a:p>
        </p:txBody>
      </p:sp>
      <p:sp>
        <p:nvSpPr>
          <p:cNvPr id="3" name="Segnaposto contenuto 2"/>
          <p:cNvSpPr>
            <a:spLocks noGrp="1"/>
          </p:cNvSpPr>
          <p:nvPr>
            <p:ph idx="1"/>
          </p:nvPr>
        </p:nvSpPr>
        <p:spPr>
          <a:xfrm>
            <a:off x="457200" y="1600200"/>
            <a:ext cx="8229600" cy="4434840"/>
          </a:xfrm>
        </p:spPr>
        <p:txBody>
          <a:bodyPr>
            <a:noAutofit/>
          </a:bodyPr>
          <a:lstStyle/>
          <a:p>
            <a:pPr algn="just">
              <a:spcBef>
                <a:spcPts val="0"/>
              </a:spcBef>
            </a:pPr>
            <a:r>
              <a:rPr lang="it-IT" sz="1600" dirty="0" smtClean="0">
                <a:solidFill>
                  <a:schemeClr val="tx2">
                    <a:lumMod val="75000"/>
                  </a:schemeClr>
                </a:solidFill>
                <a:latin typeface="Bookman Old Style" charset="0"/>
                <a:ea typeface="Bookman Old Style" charset="0"/>
                <a:cs typeface="Bookman Old Style" charset="0"/>
              </a:rPr>
              <a:t>Suzuki </a:t>
            </a:r>
            <a:r>
              <a:rPr lang="it-IT" sz="1600" dirty="0">
                <a:solidFill>
                  <a:schemeClr val="tx2">
                    <a:lumMod val="75000"/>
                  </a:schemeClr>
                </a:solidFill>
                <a:latin typeface="Bookman Old Style" charset="0"/>
                <a:ea typeface="Bookman Old Style" charset="0"/>
                <a:cs typeface="Bookman Old Style" charset="0"/>
              </a:rPr>
              <a:t>D.T. (1976), </a:t>
            </a:r>
            <a:r>
              <a:rPr lang="it-IT" sz="1600" i="1" dirty="0">
                <a:solidFill>
                  <a:schemeClr val="tx2">
                    <a:lumMod val="75000"/>
                  </a:schemeClr>
                </a:solidFill>
                <a:latin typeface="Bookman Old Style" charset="0"/>
                <a:ea typeface="Bookman Old Style" charset="0"/>
                <a:cs typeface="Bookman Old Style" charset="0"/>
              </a:rPr>
              <a:t>Introduzione al Buddhismo Zen</a:t>
            </a:r>
            <a:r>
              <a:rPr lang="it-IT" sz="1600" dirty="0">
                <a:solidFill>
                  <a:schemeClr val="tx2">
                    <a:lumMod val="75000"/>
                  </a:schemeClr>
                </a:solidFill>
                <a:latin typeface="Bookman Old Style" charset="0"/>
                <a:ea typeface="Bookman Old Style" charset="0"/>
                <a:cs typeface="Bookman Old Style" charset="0"/>
              </a:rPr>
              <a:t>, Astrolabio Ubaldini, Roma</a:t>
            </a:r>
            <a:r>
              <a:rPr lang="it-IT" sz="1600" dirty="0" smtClean="0">
                <a:solidFill>
                  <a:schemeClr val="tx2">
                    <a:lumMod val="75000"/>
                  </a:schemeClr>
                </a:solidFill>
                <a:latin typeface="Bookman Old Style" charset="0"/>
                <a:ea typeface="Bookman Old Style" charset="0"/>
                <a:cs typeface="Bookman Old Style" charset="0"/>
              </a:rPr>
              <a:t>.</a:t>
            </a:r>
          </a:p>
          <a:p>
            <a:pPr algn="just">
              <a:spcBef>
                <a:spcPts val="0"/>
              </a:spcBef>
            </a:pPr>
            <a:r>
              <a:rPr lang="it-IT" sz="1600" dirty="0" err="1">
                <a:solidFill>
                  <a:schemeClr val="tx2">
                    <a:lumMod val="75000"/>
                  </a:schemeClr>
                </a:solidFill>
                <a:latin typeface="Bookman Old Style" charset="0"/>
                <a:ea typeface="Bookman Old Style" charset="0"/>
                <a:cs typeface="Bookman Old Style" charset="0"/>
              </a:rPr>
              <a:t>Tart</a:t>
            </a:r>
            <a:r>
              <a:rPr lang="it-IT" sz="1600" dirty="0">
                <a:solidFill>
                  <a:schemeClr val="tx2">
                    <a:lumMod val="75000"/>
                  </a:schemeClr>
                </a:solidFill>
                <a:latin typeface="Bookman Old Style" charset="0"/>
                <a:ea typeface="Bookman Old Style" charset="0"/>
                <a:cs typeface="Bookman Old Style" charset="0"/>
              </a:rPr>
              <a:t>, C.T. (1977),  </a:t>
            </a:r>
            <a:r>
              <a:rPr lang="it-IT" sz="1600" i="1" dirty="0">
                <a:solidFill>
                  <a:schemeClr val="tx2">
                    <a:lumMod val="75000"/>
                  </a:schemeClr>
                </a:solidFill>
                <a:latin typeface="Bookman Old Style" charset="0"/>
                <a:ea typeface="Bookman Old Style" charset="0"/>
                <a:cs typeface="Bookman Old Style" charset="0"/>
              </a:rPr>
              <a:t>Stati della Coscienza</a:t>
            </a:r>
            <a:r>
              <a:rPr lang="it-IT" sz="1600" dirty="0">
                <a:solidFill>
                  <a:schemeClr val="tx2">
                    <a:lumMod val="75000"/>
                  </a:schemeClr>
                </a:solidFill>
                <a:latin typeface="Bookman Old Style" charset="0"/>
                <a:ea typeface="Bookman Old Style" charset="0"/>
                <a:cs typeface="Bookman Old Style" charset="0"/>
              </a:rPr>
              <a:t>, Astrolabio Ubaldini, Roma.</a:t>
            </a:r>
          </a:p>
          <a:p>
            <a:pPr algn="just">
              <a:spcBef>
                <a:spcPts val="0"/>
              </a:spcBef>
            </a:pPr>
            <a:r>
              <a:rPr lang="en-US" sz="1600" dirty="0">
                <a:solidFill>
                  <a:schemeClr val="tx2">
                    <a:lumMod val="75000"/>
                  </a:schemeClr>
                </a:solidFill>
                <a:latin typeface="Bookman Old Style" charset="0"/>
                <a:ea typeface="Bookman Old Style" charset="0"/>
                <a:cs typeface="Bookman Old Style" charset="0"/>
              </a:rPr>
              <a:t>Varela F. J.. 1996 ."</a:t>
            </a:r>
            <a:r>
              <a:rPr lang="en-US" sz="1600" i="1" dirty="0" err="1">
                <a:solidFill>
                  <a:schemeClr val="tx2">
                    <a:lumMod val="75000"/>
                  </a:schemeClr>
                </a:solidFill>
                <a:latin typeface="Bookman Old Style" charset="0"/>
                <a:ea typeface="Bookman Old Style" charset="0"/>
                <a:cs typeface="Bookman Old Style" charset="0"/>
              </a:rPr>
              <a:t>Neurophenomenology</a:t>
            </a:r>
            <a:r>
              <a:rPr lang="en-US" sz="1600" i="1" dirty="0">
                <a:solidFill>
                  <a:schemeClr val="tx2">
                    <a:lumMod val="75000"/>
                  </a:schemeClr>
                </a:solidFill>
                <a:latin typeface="Bookman Old Style" charset="0"/>
                <a:ea typeface="Bookman Old Style" charset="0"/>
                <a:cs typeface="Bookman Old Style" charset="0"/>
              </a:rPr>
              <a:t>: A methodological remedy for the hard problem</a:t>
            </a:r>
            <a:r>
              <a:rPr lang="en-US" sz="1600" dirty="0">
                <a:solidFill>
                  <a:schemeClr val="tx2">
                    <a:lumMod val="75000"/>
                  </a:schemeClr>
                </a:solidFill>
                <a:latin typeface="Bookman Old Style" charset="0"/>
                <a:ea typeface="Bookman Old Style" charset="0"/>
                <a:cs typeface="Bookman Old Style" charset="0"/>
              </a:rPr>
              <a:t>." in Journal of Consciousness Studies</a:t>
            </a:r>
            <a:r>
              <a:rPr lang="en-US" sz="1600" dirty="0" smtClean="0">
                <a:solidFill>
                  <a:schemeClr val="tx2">
                    <a:lumMod val="75000"/>
                  </a:schemeClr>
                </a:solidFill>
                <a:latin typeface="Bookman Old Style" charset="0"/>
                <a:ea typeface="Bookman Old Style" charset="0"/>
                <a:cs typeface="Bookman Old Style" charset="0"/>
              </a:rPr>
              <a:t>.</a:t>
            </a:r>
          </a:p>
          <a:p>
            <a:pPr algn="just">
              <a:spcBef>
                <a:spcPts val="0"/>
              </a:spcBef>
            </a:pPr>
            <a:r>
              <a:rPr lang="it-IT" sz="1600" dirty="0" err="1">
                <a:solidFill>
                  <a:schemeClr val="tx2">
                    <a:lumMod val="75000"/>
                  </a:schemeClr>
                </a:solidFill>
                <a:latin typeface="Bookman Old Style" charset="0"/>
                <a:ea typeface="Bookman Old Style" charset="0"/>
                <a:cs typeface="Bookman Old Style" charset="0"/>
              </a:rPr>
              <a:t>Varela</a:t>
            </a:r>
            <a:r>
              <a:rPr lang="it-IT" sz="1600" dirty="0">
                <a:solidFill>
                  <a:schemeClr val="tx2">
                    <a:lumMod val="75000"/>
                  </a:schemeClr>
                </a:solidFill>
                <a:latin typeface="Bookman Old Style" charset="0"/>
                <a:ea typeface="Bookman Old Style" charset="0"/>
                <a:cs typeface="Bookman Old Style" charset="0"/>
              </a:rPr>
              <a:t> </a:t>
            </a:r>
            <a:r>
              <a:rPr lang="it-IT" sz="1600" dirty="0" err="1">
                <a:solidFill>
                  <a:schemeClr val="tx2">
                    <a:lumMod val="75000"/>
                  </a:schemeClr>
                </a:solidFill>
                <a:latin typeface="Bookman Old Style" charset="0"/>
                <a:ea typeface="Bookman Old Style" charset="0"/>
                <a:cs typeface="Bookman Old Style" charset="0"/>
              </a:rPr>
              <a:t>F</a:t>
            </a:r>
            <a:r>
              <a:rPr lang="it-IT" sz="1600" dirty="0">
                <a:solidFill>
                  <a:schemeClr val="tx2">
                    <a:lumMod val="75000"/>
                  </a:schemeClr>
                </a:solidFill>
                <a:latin typeface="Bookman Old Style" charset="0"/>
                <a:ea typeface="Bookman Old Style" charset="0"/>
                <a:cs typeface="Bookman Old Style" charset="0"/>
              </a:rPr>
              <a:t>., </a:t>
            </a:r>
            <a:r>
              <a:rPr lang="it-IT" sz="1600" dirty="0" err="1">
                <a:solidFill>
                  <a:schemeClr val="tx2">
                    <a:lumMod val="75000"/>
                  </a:schemeClr>
                </a:solidFill>
                <a:latin typeface="Bookman Old Style" charset="0"/>
                <a:ea typeface="Bookman Old Style" charset="0"/>
                <a:cs typeface="Bookman Old Style" charset="0"/>
              </a:rPr>
              <a:t>Maturana</a:t>
            </a:r>
            <a:r>
              <a:rPr lang="it-IT" sz="1600" dirty="0">
                <a:solidFill>
                  <a:schemeClr val="tx2">
                    <a:lumMod val="75000"/>
                  </a:schemeClr>
                </a:solidFill>
                <a:latin typeface="Bookman Old Style" charset="0"/>
                <a:ea typeface="Bookman Old Style" charset="0"/>
                <a:cs typeface="Bookman Old Style" charset="0"/>
              </a:rPr>
              <a:t> H. (1985), </a:t>
            </a:r>
            <a:r>
              <a:rPr lang="it-IT" sz="1600" i="1" dirty="0">
                <a:solidFill>
                  <a:schemeClr val="tx2">
                    <a:lumMod val="75000"/>
                  </a:schemeClr>
                </a:solidFill>
                <a:latin typeface="Bookman Old Style" charset="0"/>
                <a:ea typeface="Bookman Old Style" charset="0"/>
                <a:cs typeface="Bookman Old Style" charset="0"/>
              </a:rPr>
              <a:t>Autopoiesi e cognizione. La realizzazione del vivente</a:t>
            </a:r>
            <a:r>
              <a:rPr lang="it-IT" sz="1600" dirty="0">
                <a:solidFill>
                  <a:schemeClr val="tx2">
                    <a:lumMod val="75000"/>
                  </a:schemeClr>
                </a:solidFill>
                <a:latin typeface="Bookman Old Style" charset="0"/>
                <a:ea typeface="Bookman Old Style" charset="0"/>
                <a:cs typeface="Bookman Old Style" charset="0"/>
              </a:rPr>
              <a:t>, Marsilio, Venezia.</a:t>
            </a:r>
          </a:p>
          <a:p>
            <a:pPr algn="just">
              <a:spcBef>
                <a:spcPts val="0"/>
              </a:spcBef>
            </a:pPr>
            <a:r>
              <a:rPr lang="it-IT" sz="1600" dirty="0" err="1">
                <a:solidFill>
                  <a:schemeClr val="tx2">
                    <a:lumMod val="75000"/>
                  </a:schemeClr>
                </a:solidFill>
                <a:latin typeface="Bookman Old Style" charset="0"/>
                <a:ea typeface="Bookman Old Style" charset="0"/>
                <a:cs typeface="Bookman Old Style" charset="0"/>
              </a:rPr>
              <a:t>Varela</a:t>
            </a:r>
            <a:r>
              <a:rPr lang="it-IT" sz="1600" dirty="0">
                <a:solidFill>
                  <a:schemeClr val="tx2">
                    <a:lumMod val="75000"/>
                  </a:schemeClr>
                </a:solidFill>
                <a:latin typeface="Bookman Old Style" charset="0"/>
                <a:ea typeface="Bookman Old Style" charset="0"/>
                <a:cs typeface="Bookman Old Style" charset="0"/>
              </a:rPr>
              <a:t> F.J., Thompson E.,  </a:t>
            </a:r>
            <a:r>
              <a:rPr lang="it-IT" sz="1600" dirty="0" err="1">
                <a:solidFill>
                  <a:schemeClr val="tx2">
                    <a:lumMod val="75000"/>
                  </a:schemeClr>
                </a:solidFill>
                <a:latin typeface="Bookman Old Style" charset="0"/>
                <a:ea typeface="Bookman Old Style" charset="0"/>
                <a:cs typeface="Bookman Old Style" charset="0"/>
              </a:rPr>
              <a:t>Rosch</a:t>
            </a:r>
            <a:r>
              <a:rPr lang="it-IT" sz="1600" dirty="0">
                <a:solidFill>
                  <a:schemeClr val="tx2">
                    <a:lumMod val="75000"/>
                  </a:schemeClr>
                </a:solidFill>
                <a:latin typeface="Bookman Old Style" charset="0"/>
                <a:ea typeface="Bookman Old Style" charset="0"/>
                <a:cs typeface="Bookman Old Style" charset="0"/>
              </a:rPr>
              <a:t> E., (1992), </a:t>
            </a:r>
            <a:r>
              <a:rPr lang="it-IT" sz="1600" i="1" dirty="0">
                <a:solidFill>
                  <a:schemeClr val="tx2">
                    <a:lumMod val="75000"/>
                  </a:schemeClr>
                </a:solidFill>
                <a:latin typeface="Bookman Old Style" charset="0"/>
                <a:ea typeface="Bookman Old Style" charset="0"/>
                <a:cs typeface="Bookman Old Style" charset="0"/>
              </a:rPr>
              <a:t>La via di mezzo della conoscenza</a:t>
            </a:r>
            <a:r>
              <a:rPr lang="it-IT" sz="1600" dirty="0">
                <a:solidFill>
                  <a:schemeClr val="tx2">
                    <a:lumMod val="75000"/>
                  </a:schemeClr>
                </a:solidFill>
                <a:latin typeface="Bookman Old Style" charset="0"/>
                <a:ea typeface="Bookman Old Style" charset="0"/>
                <a:cs typeface="Bookman Old Style" charset="0"/>
              </a:rPr>
              <a:t>, Feltrinelli, Milano.</a:t>
            </a:r>
          </a:p>
          <a:p>
            <a:pPr algn="just">
              <a:spcBef>
                <a:spcPts val="0"/>
              </a:spcBef>
            </a:pPr>
            <a:r>
              <a:rPr lang="it-IT" sz="1600" i="1" dirty="0" err="1">
                <a:solidFill>
                  <a:schemeClr val="tx2">
                    <a:lumMod val="75000"/>
                  </a:schemeClr>
                </a:solidFill>
                <a:latin typeface="Bookman Old Style" charset="0"/>
                <a:ea typeface="Bookman Old Style" charset="0"/>
                <a:cs typeface="Bookman Old Style" charset="0"/>
              </a:rPr>
              <a:t>Vivekacūḍāmaṇi</a:t>
            </a:r>
            <a:r>
              <a:rPr lang="it-IT" sz="1600" i="1" dirty="0">
                <a:solidFill>
                  <a:schemeClr val="tx2">
                    <a:lumMod val="75000"/>
                  </a:schemeClr>
                </a:solidFill>
                <a:latin typeface="Bookman Old Style" charset="0"/>
                <a:ea typeface="Bookman Old Style" charset="0"/>
                <a:cs typeface="Bookman Old Style" charset="0"/>
              </a:rPr>
              <a:t>. </a:t>
            </a:r>
            <a:r>
              <a:rPr lang="it-IT" sz="1600" dirty="0">
                <a:solidFill>
                  <a:schemeClr val="tx2">
                    <a:lumMod val="75000"/>
                  </a:schemeClr>
                </a:solidFill>
                <a:latin typeface="Bookman Old Style" charset="0"/>
                <a:ea typeface="Bookman Old Style" charset="0"/>
                <a:cs typeface="Bookman Old Style" charset="0"/>
              </a:rPr>
              <a:t>Traduzione e commento di </a:t>
            </a:r>
            <a:r>
              <a:rPr lang="it-IT" sz="1600" dirty="0" err="1">
                <a:solidFill>
                  <a:schemeClr val="tx2">
                    <a:lumMod val="75000"/>
                  </a:schemeClr>
                </a:solidFill>
                <a:latin typeface="Bookman Old Style" charset="0"/>
                <a:ea typeface="Bookman Old Style" charset="0"/>
                <a:cs typeface="Bookman Old Style" charset="0"/>
              </a:rPr>
              <a:t>Raphael</a:t>
            </a:r>
            <a:r>
              <a:rPr lang="it-IT" sz="1600" i="1" dirty="0">
                <a:solidFill>
                  <a:schemeClr val="tx2">
                    <a:lumMod val="75000"/>
                  </a:schemeClr>
                </a:solidFill>
                <a:latin typeface="Bookman Old Style" charset="0"/>
                <a:ea typeface="Bookman Old Style" charset="0"/>
                <a:cs typeface="Bookman Old Style" charset="0"/>
              </a:rPr>
              <a:t>, </a:t>
            </a:r>
            <a:r>
              <a:rPr lang="it-IT" sz="1600" dirty="0">
                <a:solidFill>
                  <a:schemeClr val="tx2">
                    <a:lumMod val="75000"/>
                  </a:schemeClr>
                </a:solidFill>
                <a:latin typeface="Bookman Old Style" charset="0"/>
                <a:ea typeface="Bookman Old Style" charset="0"/>
                <a:cs typeface="Bookman Old Style" charset="0"/>
              </a:rPr>
              <a:t>Ed. </a:t>
            </a:r>
            <a:r>
              <a:rPr lang="it-IT" sz="1600" dirty="0" err="1">
                <a:solidFill>
                  <a:schemeClr val="tx2">
                    <a:lumMod val="75000"/>
                  </a:schemeClr>
                </a:solidFill>
                <a:latin typeface="Bookman Old Style" charset="0"/>
                <a:ea typeface="Bookman Old Style" charset="0"/>
                <a:cs typeface="Bookman Old Style" charset="0"/>
              </a:rPr>
              <a:t>Asram</a:t>
            </a:r>
            <a:r>
              <a:rPr lang="it-IT" sz="1600" dirty="0">
                <a:solidFill>
                  <a:schemeClr val="tx2">
                    <a:lumMod val="75000"/>
                  </a:schemeClr>
                </a:solidFill>
                <a:latin typeface="Bookman Old Style" charset="0"/>
                <a:ea typeface="Bookman Old Style" charset="0"/>
                <a:cs typeface="Bookman Old Style" charset="0"/>
              </a:rPr>
              <a:t> </a:t>
            </a:r>
            <a:r>
              <a:rPr lang="it-IT" sz="1600" dirty="0" err="1">
                <a:solidFill>
                  <a:schemeClr val="tx2">
                    <a:lumMod val="75000"/>
                  </a:schemeClr>
                </a:solidFill>
                <a:latin typeface="Bookman Old Style" charset="0"/>
                <a:ea typeface="Bookman Old Style" charset="0"/>
                <a:cs typeface="Bookman Old Style" charset="0"/>
              </a:rPr>
              <a:t>Vidya</a:t>
            </a:r>
            <a:r>
              <a:rPr lang="it-IT" sz="1600" dirty="0">
                <a:solidFill>
                  <a:schemeClr val="tx2">
                    <a:lumMod val="75000"/>
                  </a:schemeClr>
                </a:solidFill>
                <a:latin typeface="Bookman Old Style" charset="0"/>
                <a:ea typeface="Bookman Old Style" charset="0"/>
                <a:cs typeface="Bookman Old Style" charset="0"/>
              </a:rPr>
              <a:t>, Roma</a:t>
            </a:r>
          </a:p>
          <a:p>
            <a:pPr algn="just">
              <a:spcBef>
                <a:spcPts val="0"/>
              </a:spcBef>
            </a:pPr>
            <a:r>
              <a:rPr lang="it-IT" sz="1600" dirty="0" err="1">
                <a:solidFill>
                  <a:schemeClr val="tx2">
                    <a:lumMod val="75000"/>
                  </a:schemeClr>
                </a:solidFill>
                <a:latin typeface="Bookman Old Style" charset="0"/>
                <a:ea typeface="Bookman Old Style" charset="0"/>
                <a:cs typeface="Bookman Old Style" charset="0"/>
              </a:rPr>
              <a:t>Watts</a:t>
            </a:r>
            <a:r>
              <a:rPr lang="it-IT" sz="1600" dirty="0">
                <a:solidFill>
                  <a:schemeClr val="tx2">
                    <a:lumMod val="75000"/>
                  </a:schemeClr>
                </a:solidFill>
                <a:latin typeface="Bookman Old Style" charset="0"/>
                <a:ea typeface="Bookman Old Style" charset="0"/>
                <a:cs typeface="Bookman Old Style" charset="0"/>
              </a:rPr>
              <a:t> A.W. (1977), </a:t>
            </a:r>
            <a:r>
              <a:rPr lang="it-IT" sz="1600" i="1" dirty="0">
                <a:solidFill>
                  <a:schemeClr val="tx2">
                    <a:lumMod val="75000"/>
                  </a:schemeClr>
                </a:solidFill>
                <a:latin typeface="Bookman Old Style" charset="0"/>
                <a:ea typeface="Bookman Old Style" charset="0"/>
                <a:cs typeface="Bookman Old Style" charset="0"/>
              </a:rPr>
              <a:t>Il Tao, la Via dell'Acqua che Scorre</a:t>
            </a:r>
            <a:r>
              <a:rPr lang="it-IT" sz="1600" dirty="0">
                <a:solidFill>
                  <a:schemeClr val="tx2">
                    <a:lumMod val="75000"/>
                  </a:schemeClr>
                </a:solidFill>
                <a:latin typeface="Bookman Old Style" charset="0"/>
                <a:ea typeface="Bookman Old Style" charset="0"/>
                <a:cs typeface="Bookman Old Style" charset="0"/>
              </a:rPr>
              <a:t>, Astrolabio Ubaldini, Roma</a:t>
            </a:r>
            <a:r>
              <a:rPr lang="it-IT" sz="1600" dirty="0" smtClean="0">
                <a:solidFill>
                  <a:schemeClr val="tx2">
                    <a:lumMod val="75000"/>
                  </a:schemeClr>
                </a:solidFill>
                <a:latin typeface="Bookman Old Style" charset="0"/>
                <a:ea typeface="Bookman Old Style" charset="0"/>
                <a:cs typeface="Bookman Old Style" charset="0"/>
              </a:rPr>
              <a:t>.</a:t>
            </a:r>
          </a:p>
          <a:p>
            <a:pPr algn="just">
              <a:spcBef>
                <a:spcPts val="0"/>
              </a:spcBef>
            </a:pPr>
            <a:r>
              <a:rPr lang="en-US" sz="1600" dirty="0">
                <a:solidFill>
                  <a:schemeClr val="tx2">
                    <a:lumMod val="75000"/>
                  </a:schemeClr>
                </a:solidFill>
                <a:latin typeface="Bookman Old Style" charset="0"/>
                <a:ea typeface="Bookman Old Style" charset="0"/>
                <a:cs typeface="Bookman Old Style" charset="0"/>
              </a:rPr>
              <a:t>Wilber K. (1995), Sex, Ecology, Spirituality, The Spirit of Evolution, </a:t>
            </a:r>
            <a:r>
              <a:rPr lang="en-US" sz="1600" dirty="0" err="1">
                <a:solidFill>
                  <a:schemeClr val="tx2">
                    <a:lumMod val="75000"/>
                  </a:schemeClr>
                </a:solidFill>
                <a:latin typeface="Bookman Old Style" charset="0"/>
                <a:ea typeface="Bookman Old Style" charset="0"/>
                <a:cs typeface="Bookman Old Style" charset="0"/>
              </a:rPr>
              <a:t>Shambhala</a:t>
            </a:r>
            <a:r>
              <a:rPr lang="en-US" sz="1600" dirty="0">
                <a:solidFill>
                  <a:schemeClr val="tx2">
                    <a:lumMod val="75000"/>
                  </a:schemeClr>
                </a:solidFill>
                <a:latin typeface="Bookman Old Style" charset="0"/>
                <a:ea typeface="Bookman Old Style" charset="0"/>
                <a:cs typeface="Bookman Old Style" charset="0"/>
              </a:rPr>
              <a:t>, Boston U.S.A.</a:t>
            </a:r>
            <a:endParaRPr lang="it-IT" sz="1600" dirty="0">
              <a:solidFill>
                <a:schemeClr val="tx2">
                  <a:lumMod val="75000"/>
                </a:schemeClr>
              </a:solidFill>
              <a:latin typeface="Bookman Old Style" charset="0"/>
              <a:ea typeface="Bookman Old Style" charset="0"/>
              <a:cs typeface="Bookman Old Style" charset="0"/>
            </a:endParaRPr>
          </a:p>
          <a:p>
            <a:pPr algn="just">
              <a:spcBef>
                <a:spcPts val="0"/>
              </a:spcBef>
            </a:pPr>
            <a:r>
              <a:rPr lang="en-US" sz="1600" dirty="0">
                <a:solidFill>
                  <a:schemeClr val="tx2">
                    <a:lumMod val="75000"/>
                  </a:schemeClr>
                </a:solidFill>
                <a:latin typeface="Bookman Old Style" charset="0"/>
                <a:ea typeface="Bookman Old Style" charset="0"/>
                <a:cs typeface="Bookman Old Style" charset="0"/>
              </a:rPr>
              <a:t>Wilber K. (1996), </a:t>
            </a:r>
            <a:r>
              <a:rPr lang="en-US" sz="1600" i="1" dirty="0">
                <a:solidFill>
                  <a:schemeClr val="tx2">
                    <a:lumMod val="75000"/>
                  </a:schemeClr>
                </a:solidFill>
                <a:latin typeface="Bookman Old Style" charset="0"/>
                <a:ea typeface="Bookman Old Style" charset="0"/>
                <a:cs typeface="Bookman Old Style" charset="0"/>
              </a:rPr>
              <a:t>A Brief History of Everything</a:t>
            </a:r>
            <a:r>
              <a:rPr lang="en-US" sz="1600" dirty="0">
                <a:solidFill>
                  <a:schemeClr val="tx2">
                    <a:lumMod val="75000"/>
                  </a:schemeClr>
                </a:solidFill>
                <a:latin typeface="Bookman Old Style" charset="0"/>
                <a:ea typeface="Bookman Old Style" charset="0"/>
                <a:cs typeface="Bookman Old Style" charset="0"/>
              </a:rPr>
              <a:t>, </a:t>
            </a:r>
            <a:r>
              <a:rPr lang="en-US" sz="1600" dirty="0" err="1">
                <a:solidFill>
                  <a:schemeClr val="tx2">
                    <a:lumMod val="75000"/>
                  </a:schemeClr>
                </a:solidFill>
                <a:latin typeface="Bookman Old Style" charset="0"/>
                <a:ea typeface="Bookman Old Style" charset="0"/>
                <a:cs typeface="Bookman Old Style" charset="0"/>
              </a:rPr>
              <a:t>Shambhala</a:t>
            </a:r>
            <a:r>
              <a:rPr lang="en-US" sz="1600" dirty="0">
                <a:solidFill>
                  <a:schemeClr val="tx2">
                    <a:lumMod val="75000"/>
                  </a:schemeClr>
                </a:solidFill>
                <a:latin typeface="Bookman Old Style" charset="0"/>
                <a:ea typeface="Bookman Old Style" charset="0"/>
                <a:cs typeface="Bookman Old Style" charset="0"/>
              </a:rPr>
              <a:t>, Boston U.S.A. </a:t>
            </a:r>
            <a:endParaRPr lang="it-IT" sz="1600" dirty="0">
              <a:solidFill>
                <a:schemeClr val="tx2">
                  <a:lumMod val="75000"/>
                </a:schemeClr>
              </a:solidFill>
              <a:latin typeface="Bookman Old Style" charset="0"/>
              <a:ea typeface="Bookman Old Style" charset="0"/>
              <a:cs typeface="Bookman Old Style" charset="0"/>
            </a:endParaRPr>
          </a:p>
          <a:p>
            <a:pPr algn="just">
              <a:spcBef>
                <a:spcPts val="0"/>
              </a:spcBef>
            </a:pPr>
            <a:r>
              <a:rPr lang="it-IT" sz="1600" dirty="0">
                <a:solidFill>
                  <a:schemeClr val="tx2">
                    <a:lumMod val="75000"/>
                  </a:schemeClr>
                </a:solidFill>
                <a:latin typeface="Bookman Old Style" charset="0"/>
                <a:ea typeface="Bookman Old Style" charset="0"/>
                <a:cs typeface="Bookman Old Style" charset="0"/>
              </a:rPr>
              <a:t>Zohar D. (1990),  </a:t>
            </a:r>
            <a:r>
              <a:rPr lang="it-IT" sz="1600" i="1" dirty="0">
                <a:solidFill>
                  <a:schemeClr val="tx2">
                    <a:lumMod val="75000"/>
                  </a:schemeClr>
                </a:solidFill>
                <a:latin typeface="Bookman Old Style" charset="0"/>
                <a:ea typeface="Bookman Old Style" charset="0"/>
                <a:cs typeface="Bookman Old Style" charset="0"/>
              </a:rPr>
              <a:t>L'io ritrovato</a:t>
            </a:r>
            <a:r>
              <a:rPr lang="it-IT" sz="1600" dirty="0">
                <a:solidFill>
                  <a:schemeClr val="tx2">
                    <a:lumMod val="75000"/>
                  </a:schemeClr>
                </a:solidFill>
                <a:latin typeface="Bookman Old Style" charset="0"/>
                <a:ea typeface="Bookman Old Style" charset="0"/>
                <a:cs typeface="Bookman Old Style" charset="0"/>
              </a:rPr>
              <a:t>, Sperling e Kupfer, Milano, pag. 34.</a:t>
            </a:r>
          </a:p>
          <a:p>
            <a:pPr>
              <a:spcBef>
                <a:spcPts val="0"/>
              </a:spcBef>
            </a:pPr>
            <a:endParaRPr lang="it-IT" sz="1800" dirty="0"/>
          </a:p>
          <a:p>
            <a:pPr>
              <a:spcBef>
                <a:spcPts val="0"/>
              </a:spcBef>
            </a:pPr>
            <a:endParaRPr lang="it-IT" sz="1800" dirty="0"/>
          </a:p>
          <a:p>
            <a:pPr>
              <a:spcBef>
                <a:spcPts val="0"/>
              </a:spcBef>
            </a:pPr>
            <a:endParaRPr lang="it-IT" sz="1800" dirty="0" smtClean="0"/>
          </a:p>
        </p:txBody>
      </p:sp>
      <p:sp>
        <p:nvSpPr>
          <p:cNvPr id="4" name="Segnaposto piè di pagina 3"/>
          <p:cNvSpPr>
            <a:spLocks noGrp="1"/>
          </p:cNvSpPr>
          <p:nvPr>
            <p:ph type="ftr" sz="quarter" idx="11"/>
          </p:nvPr>
        </p:nvSpPr>
        <p:spPr/>
        <p:txBody>
          <a:bodyPr/>
          <a:lstStyle/>
          <a:p>
            <a:r>
              <a:rPr lang="it-IT" smtClean="0"/>
              <a:t>P. L. Lattuada M. D., Ph. D.</a:t>
            </a:r>
            <a:endParaRPr lang="it-IT"/>
          </a:p>
        </p:txBody>
      </p:sp>
    </p:spTree>
    <p:extLst>
      <p:ext uri="{BB962C8B-B14F-4D97-AF65-F5344CB8AC3E}">
        <p14:creationId xmlns:p14="http://schemas.microsoft.com/office/powerpoint/2010/main" val="3487804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59165" y="1167618"/>
            <a:ext cx="8006533" cy="1802743"/>
          </a:xfrm>
        </p:spPr>
        <p:txBody>
          <a:bodyPr/>
          <a:lstStyle/>
          <a:p>
            <a:r>
              <a:rPr lang="en-US" sz="4000" dirty="0" smtClean="0"/>
              <a:t>Which game are we   playing?</a:t>
            </a:r>
            <a:br>
              <a:rPr lang="en-US" sz="4000" dirty="0" smtClean="0"/>
            </a:br>
            <a:r>
              <a:rPr lang="en-US" sz="2400" dirty="0" smtClean="0"/>
              <a:t>Elements towards a cartography of the game</a:t>
            </a:r>
            <a:endParaRPr lang="en-US" sz="2400" dirty="0"/>
          </a:p>
        </p:txBody>
      </p:sp>
      <p:sp>
        <p:nvSpPr>
          <p:cNvPr id="7" name="CasellaDiTesto 6"/>
          <p:cNvSpPr txBox="1"/>
          <p:nvPr/>
        </p:nvSpPr>
        <p:spPr>
          <a:xfrm>
            <a:off x="858508" y="3184151"/>
            <a:ext cx="184731" cy="461665"/>
          </a:xfrm>
          <a:prstGeom prst="rect">
            <a:avLst/>
          </a:prstGeom>
          <a:noFill/>
        </p:spPr>
        <p:txBody>
          <a:bodyPr wrap="none" rtlCol="0">
            <a:spAutoFit/>
          </a:bodyPr>
          <a:lstStyle/>
          <a:p>
            <a:endParaRPr lang="it-IT" sz="2400" b="1" dirty="0">
              <a:solidFill>
                <a:srgbClr val="000090"/>
              </a:solidFill>
            </a:endParaRPr>
          </a:p>
        </p:txBody>
      </p:sp>
      <p:sp>
        <p:nvSpPr>
          <p:cNvPr id="8" name="CasellaDiTesto 7"/>
          <p:cNvSpPr txBox="1"/>
          <p:nvPr/>
        </p:nvSpPr>
        <p:spPr>
          <a:xfrm>
            <a:off x="7261543" y="2969489"/>
            <a:ext cx="184731" cy="461665"/>
          </a:xfrm>
          <a:prstGeom prst="rect">
            <a:avLst/>
          </a:prstGeom>
          <a:noFill/>
        </p:spPr>
        <p:txBody>
          <a:bodyPr wrap="none" rtlCol="0">
            <a:spAutoFit/>
          </a:bodyPr>
          <a:lstStyle/>
          <a:p>
            <a:endParaRPr lang="it-IT" sz="2400" b="1" dirty="0">
              <a:solidFill>
                <a:srgbClr val="000090"/>
              </a:solidFill>
            </a:endParaRPr>
          </a:p>
        </p:txBody>
      </p:sp>
      <p:sp>
        <p:nvSpPr>
          <p:cNvPr id="4" name="Segnaposto piè di pagina 3"/>
          <p:cNvSpPr>
            <a:spLocks noGrp="1"/>
          </p:cNvSpPr>
          <p:nvPr>
            <p:ph type="ftr" sz="quarter" idx="12"/>
          </p:nvPr>
        </p:nvSpPr>
        <p:spPr/>
        <p:txBody>
          <a:bodyPr/>
          <a:lstStyle/>
          <a:p>
            <a:r>
              <a:rPr lang="en-US" smtClean="0"/>
              <a:t>P. L. Lattuada M. D., PSY.D., Ph. D.</a:t>
            </a:r>
            <a:endParaRPr lang="en-US" dirty="0"/>
          </a:p>
        </p:txBody>
      </p:sp>
    </p:spTree>
    <p:extLst>
      <p:ext uri="{BB962C8B-B14F-4D97-AF65-F5344CB8AC3E}">
        <p14:creationId xmlns:p14="http://schemas.microsoft.com/office/powerpoint/2010/main" val="1276797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59165" y="141882"/>
            <a:ext cx="7772400" cy="5682721"/>
          </a:xfrm>
        </p:spPr>
        <p:txBody>
          <a:bodyPr/>
          <a:lstStyle/>
          <a:p>
            <a:r>
              <a:rPr lang="en-US" sz="3200" dirty="0" smtClean="0"/>
              <a:t>First Attention experience</a:t>
            </a:r>
            <a:br>
              <a:rPr lang="en-US" sz="3200" dirty="0" smtClean="0"/>
            </a:br>
            <a:r>
              <a:rPr lang="en-US" sz="1400" dirty="0" smtClean="0">
                <a:effectLst/>
              </a:rPr>
              <a:t>The universe appears to us as two opposites: </a:t>
            </a:r>
            <a:r>
              <a:rPr lang="en-US" sz="1400" i="1" dirty="0" smtClean="0">
                <a:effectLst/>
              </a:rPr>
              <a:t>I </a:t>
            </a:r>
            <a:r>
              <a:rPr lang="en-US" sz="1400" dirty="0" smtClean="0">
                <a:effectLst/>
              </a:rPr>
              <a:t>and </a:t>
            </a:r>
            <a:r>
              <a:rPr lang="en-US" sz="1400" i="1" dirty="0" smtClean="0">
                <a:effectLst/>
              </a:rPr>
              <a:t>world</a:t>
            </a:r>
            <a:r>
              <a:rPr lang="en-US" sz="1400" dirty="0" smtClean="0">
                <a:effectLst/>
              </a:rPr>
              <a:t>. R. Steiner</a:t>
            </a:r>
            <a:br>
              <a:rPr lang="en-US" sz="1400" dirty="0" smtClean="0">
                <a:effectLst/>
              </a:rPr>
            </a:br>
            <a:endParaRPr lang="en-US" sz="1400" dirty="0"/>
          </a:p>
        </p:txBody>
      </p:sp>
      <p:sp>
        <p:nvSpPr>
          <p:cNvPr id="4" name="Ovale 3"/>
          <p:cNvSpPr/>
          <p:nvPr/>
        </p:nvSpPr>
        <p:spPr>
          <a:xfrm>
            <a:off x="2145489" y="411435"/>
            <a:ext cx="4846991" cy="4329015"/>
          </a:xfrm>
          <a:prstGeom prst="ellipse">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5" name="Ovale 4"/>
          <p:cNvSpPr/>
          <p:nvPr/>
        </p:nvSpPr>
        <p:spPr>
          <a:xfrm>
            <a:off x="3200738" y="2983242"/>
            <a:ext cx="2736492" cy="1627853"/>
          </a:xfrm>
          <a:prstGeom prst="ellipse">
            <a:avLst/>
          </a:prstGeom>
          <a:solidFill>
            <a:srgbClr val="FFFFFF"/>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4000" dirty="0" smtClean="0">
                <a:solidFill>
                  <a:srgbClr val="000090"/>
                </a:solidFill>
              </a:rPr>
              <a:t>World</a:t>
            </a:r>
          </a:p>
          <a:p>
            <a:pPr algn="ctr"/>
            <a:r>
              <a:rPr lang="it-IT" sz="2000" dirty="0" smtClean="0">
                <a:solidFill>
                  <a:srgbClr val="000090"/>
                </a:solidFill>
              </a:rPr>
              <a:t>Outer world</a:t>
            </a:r>
            <a:endParaRPr lang="it-IT" sz="2000" dirty="0">
              <a:solidFill>
                <a:srgbClr val="000090"/>
              </a:solidFill>
            </a:endParaRPr>
          </a:p>
        </p:txBody>
      </p:sp>
      <p:sp>
        <p:nvSpPr>
          <p:cNvPr id="6" name="Ovale 5"/>
          <p:cNvSpPr/>
          <p:nvPr/>
        </p:nvSpPr>
        <p:spPr>
          <a:xfrm>
            <a:off x="3191187" y="411435"/>
            <a:ext cx="2736492" cy="1627853"/>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000" b="1" dirty="0" smtClean="0">
                <a:solidFill>
                  <a:srgbClr val="000090"/>
                </a:solidFill>
              </a:rPr>
              <a:t>I </a:t>
            </a:r>
          </a:p>
          <a:p>
            <a:pPr algn="ctr"/>
            <a:r>
              <a:rPr lang="it-IT" sz="2000" b="1" dirty="0" smtClean="0">
                <a:solidFill>
                  <a:srgbClr val="000090"/>
                </a:solidFill>
              </a:rPr>
              <a:t>Inner world</a:t>
            </a:r>
            <a:endParaRPr lang="it-IT" sz="2000" b="1" dirty="0">
              <a:solidFill>
                <a:srgbClr val="000090"/>
              </a:solidFill>
            </a:endParaRPr>
          </a:p>
        </p:txBody>
      </p:sp>
      <p:sp>
        <p:nvSpPr>
          <p:cNvPr id="7" name="CasellaDiTesto 6"/>
          <p:cNvSpPr txBox="1"/>
          <p:nvPr/>
        </p:nvSpPr>
        <p:spPr>
          <a:xfrm>
            <a:off x="858508" y="3184151"/>
            <a:ext cx="184731" cy="461665"/>
          </a:xfrm>
          <a:prstGeom prst="rect">
            <a:avLst/>
          </a:prstGeom>
          <a:noFill/>
        </p:spPr>
        <p:txBody>
          <a:bodyPr wrap="none" rtlCol="0">
            <a:spAutoFit/>
          </a:bodyPr>
          <a:lstStyle/>
          <a:p>
            <a:endParaRPr lang="it-IT" sz="2400" b="1" dirty="0">
              <a:solidFill>
                <a:srgbClr val="000090"/>
              </a:solidFill>
            </a:endParaRPr>
          </a:p>
        </p:txBody>
      </p:sp>
      <p:sp>
        <p:nvSpPr>
          <p:cNvPr id="8" name="CasellaDiTesto 7"/>
          <p:cNvSpPr txBox="1"/>
          <p:nvPr/>
        </p:nvSpPr>
        <p:spPr>
          <a:xfrm>
            <a:off x="7261543" y="2969489"/>
            <a:ext cx="184731" cy="461665"/>
          </a:xfrm>
          <a:prstGeom prst="rect">
            <a:avLst/>
          </a:prstGeom>
          <a:noFill/>
        </p:spPr>
        <p:txBody>
          <a:bodyPr wrap="none" rtlCol="0">
            <a:spAutoFit/>
          </a:bodyPr>
          <a:lstStyle/>
          <a:p>
            <a:endParaRPr lang="it-IT" sz="2400" b="1" dirty="0">
              <a:solidFill>
                <a:srgbClr val="000090"/>
              </a:solidFill>
            </a:endParaRPr>
          </a:p>
        </p:txBody>
      </p:sp>
      <p:sp>
        <p:nvSpPr>
          <p:cNvPr id="3" name="Segnaposto piè di pagina 2"/>
          <p:cNvSpPr>
            <a:spLocks noGrp="1"/>
          </p:cNvSpPr>
          <p:nvPr>
            <p:ph type="ftr" sz="quarter" idx="12"/>
          </p:nvPr>
        </p:nvSpPr>
        <p:spPr/>
        <p:txBody>
          <a:bodyPr/>
          <a:lstStyle/>
          <a:p>
            <a:r>
              <a:rPr lang="en-US" smtClean="0"/>
              <a:t>P. L. Lattuada M. D., PSY.D., Ph. D.</a:t>
            </a:r>
            <a:endParaRPr lang="en-US" dirty="0"/>
          </a:p>
        </p:txBody>
      </p:sp>
    </p:spTree>
    <p:extLst>
      <p:ext uri="{BB962C8B-B14F-4D97-AF65-F5344CB8AC3E}">
        <p14:creationId xmlns:p14="http://schemas.microsoft.com/office/powerpoint/2010/main" val="14755866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4474</TotalTime>
  <Words>3581</Words>
  <Application>Microsoft Macintosh PowerPoint</Application>
  <PresentationFormat>On-screen Show (4:3)</PresentationFormat>
  <Paragraphs>686</Paragraphs>
  <Slides>72</Slides>
  <Notes>4</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Executive</vt:lpstr>
      <vt:lpstr>                                                                                    Steps towards  Integral Transpersonal Inquiry </vt:lpstr>
      <vt:lpstr>                                                                                    Steps towards  Integral Transpersonal Inquiry Which is the object of our inquiry? </vt:lpstr>
      <vt:lpstr>Nothing but …</vt:lpstr>
      <vt:lpstr>Essential Matrice  (Macrocosm)  Love? Field? Spirit? Self? Kosmos? Psyché?…</vt:lpstr>
      <vt:lpstr>The Great Chain Of Being  (Macrocosm)   Love? Field? Spirit? Self? Kosmos? Psyché?…</vt:lpstr>
      <vt:lpstr>Essential Matrice  (Macrocosm – noosphere)   Love? Field? Spirit? Self? Kosmos? Psyché?…</vt:lpstr>
      <vt:lpstr>Essential Matrice  (Macrocosm – noosphere)  Love? Field? Spirit? Self? Kosmos? Psyché?…</vt:lpstr>
      <vt:lpstr>Which game are we   playing? Elements towards a cartography of the game</vt:lpstr>
      <vt:lpstr>First Attention experience The universe appears to us as two opposites: I and world. R. Steiner </vt:lpstr>
      <vt:lpstr>PowerPoint Presentation</vt:lpstr>
      <vt:lpstr>PowerPoint Presentation</vt:lpstr>
      <vt:lpstr>           </vt:lpstr>
      <vt:lpstr>The Knower? A cartography of the knower</vt:lpstr>
      <vt:lpstr>Organismic Triad the ternary unit</vt:lpstr>
      <vt:lpstr>Organismic Triad the ternary unit</vt:lpstr>
      <vt:lpstr>PowerPoint Presentation</vt:lpstr>
      <vt:lpstr>PowerPoint Presentation</vt:lpstr>
      <vt:lpstr>PowerPoint Presentation</vt:lpstr>
      <vt:lpstr>PowerPoint Presentation</vt:lpstr>
      <vt:lpstr>How do the  Knower knows ? Ways of knowing</vt:lpstr>
      <vt:lpstr>First Attention  </vt:lpstr>
      <vt:lpstr>Object of the First attention  (data 1) </vt:lpstr>
      <vt:lpstr>This is This -That is That First attention</vt:lpstr>
      <vt:lpstr>    What is missing?</vt:lpstr>
      <vt:lpstr>Second Attention </vt:lpstr>
      <vt:lpstr>This is That Second Attention</vt:lpstr>
      <vt:lpstr>Ways of Thinking </vt:lpstr>
      <vt:lpstr>Wishful thinking</vt:lpstr>
      <vt:lpstr>Wishful Thinking</vt:lpstr>
      <vt:lpstr>Critical thinking</vt:lpstr>
      <vt:lpstr>Critical Thinking</vt:lpstr>
      <vt:lpstr>Lateral and Intuitive thinking</vt:lpstr>
      <vt:lpstr>Intuitive Thinking</vt:lpstr>
      <vt:lpstr>Knowing fallacy</vt:lpstr>
      <vt:lpstr>Either Or fallacy</vt:lpstr>
      <vt:lpstr>Either Or fallacy</vt:lpstr>
      <vt:lpstr>Either Or fallacy</vt:lpstr>
      <vt:lpstr>Both and fallacy</vt:lpstr>
      <vt:lpstr>Either Or fallacy</vt:lpstr>
      <vt:lpstr>Both and fallacy</vt:lpstr>
      <vt:lpstr>The Further Mode making the two one respecting the law</vt:lpstr>
      <vt:lpstr>           The Further Mode This is This, That is That, This is That All in one here and now </vt:lpstr>
      <vt:lpstr>           The Further Mode This is This, That is That, This is That All in one here and now </vt:lpstr>
      <vt:lpstr>This is That The Further Mode Eight pillars of transformation</vt:lpstr>
      <vt:lpstr>        The Further Mode </vt:lpstr>
      <vt:lpstr>Integral Transpersonal Thinking </vt:lpstr>
      <vt:lpstr>Integral Transpersonal Thinking</vt:lpstr>
      <vt:lpstr>What’s ITT  a “Further Mode” of knowing</vt:lpstr>
      <vt:lpstr>Ways of Thinking</vt:lpstr>
      <vt:lpstr>Ways of Thinking</vt:lpstr>
      <vt:lpstr>Integral Transpersonal Thinking</vt:lpstr>
      <vt:lpstr> Integral Transpersonal Thinking Maps</vt:lpstr>
      <vt:lpstr>TRANSE  The basic pattern</vt:lpstr>
      <vt:lpstr>TRANSE  a participatory interconnected dialogue</vt:lpstr>
      <vt:lpstr>TRANSE  a participatory interconnected dialogue</vt:lpstr>
      <vt:lpstr>TRANSE  a ternary participatory interconnected dialogue</vt:lpstr>
      <vt:lpstr>TRANSE  a participatory interconnected dialogue</vt:lpstr>
      <vt:lpstr>TRANSE  a participatory interconnected dialogue</vt:lpstr>
      <vt:lpstr>TRANSE  a participatory interconnected dialogue</vt:lpstr>
      <vt:lpstr>Organismic Triad </vt:lpstr>
      <vt:lpstr>Integral Transpersonal Thinking</vt:lpstr>
      <vt:lpstr>Notes</vt:lpstr>
      <vt:lpstr>Notes</vt:lpstr>
      <vt:lpstr>Notes</vt:lpstr>
      <vt:lpstr>Notes</vt:lpstr>
      <vt:lpstr>Notes</vt:lpstr>
      <vt:lpstr>References</vt:lpstr>
      <vt:lpstr>References</vt:lpstr>
      <vt:lpstr>References</vt:lpstr>
      <vt:lpstr>References</vt:lpstr>
      <vt:lpstr>References</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circuito</dc:title>
  <dc:creator>Pierluigi Lattuada</dc:creator>
  <cp:lastModifiedBy>Regina Dr. Hess</cp:lastModifiedBy>
  <cp:revision>262</cp:revision>
  <cp:lastPrinted>2016-04-01T13:28:19Z</cp:lastPrinted>
  <dcterms:created xsi:type="dcterms:W3CDTF">2012-05-31T10:25:14Z</dcterms:created>
  <dcterms:modified xsi:type="dcterms:W3CDTF">2017-01-29T14:51:16Z</dcterms:modified>
</cp:coreProperties>
</file>