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84" r:id="rId4"/>
    <p:sldId id="312" r:id="rId5"/>
    <p:sldId id="303" r:id="rId6"/>
    <p:sldId id="314" r:id="rId7"/>
    <p:sldId id="304" r:id="rId8"/>
    <p:sldId id="313" r:id="rId9"/>
    <p:sldId id="309" r:id="rId10"/>
    <p:sldId id="315" r:id="rId11"/>
    <p:sldId id="311" r:id="rId12"/>
    <p:sldId id="316" r:id="rId13"/>
    <p:sldId id="31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A010"/>
    <a:srgbClr val="3E7248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3" d="100"/>
          <a:sy n="73" d="100"/>
        </p:scale>
        <p:origin x="-1048" y="-1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AD04-9EF1-4206-8264-E1FDD92BD857}" type="datetimeFigureOut">
              <a:rPr lang="en-US" smtClean="0"/>
              <a:t>29.01.17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2F40-E0F4-49A3-9EFC-341DF53220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49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AD04-9EF1-4206-8264-E1FDD92BD857}" type="datetimeFigureOut">
              <a:rPr lang="en-US" smtClean="0"/>
              <a:t>29.01.17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2F40-E0F4-49A3-9EFC-341DF53220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91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AD04-9EF1-4206-8264-E1FDD92BD857}" type="datetimeFigureOut">
              <a:rPr lang="en-US" smtClean="0"/>
              <a:t>29.01.17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2F40-E0F4-49A3-9EFC-341DF53220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9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AD04-9EF1-4206-8264-E1FDD92BD857}" type="datetimeFigureOut">
              <a:rPr lang="en-US" smtClean="0"/>
              <a:t>29.01.17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2F40-E0F4-49A3-9EFC-341DF53220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70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AD04-9EF1-4206-8264-E1FDD92BD857}" type="datetimeFigureOut">
              <a:rPr lang="en-US" smtClean="0"/>
              <a:t>29.01.17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2F40-E0F4-49A3-9EFC-341DF53220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83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AD04-9EF1-4206-8264-E1FDD92BD857}" type="datetimeFigureOut">
              <a:rPr lang="en-US" smtClean="0"/>
              <a:t>29.01.17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2F40-E0F4-49A3-9EFC-341DF53220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073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AD04-9EF1-4206-8264-E1FDD92BD857}" type="datetimeFigureOut">
              <a:rPr lang="en-US" smtClean="0"/>
              <a:t>29.01.17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2F40-E0F4-49A3-9EFC-341DF53220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48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AD04-9EF1-4206-8264-E1FDD92BD857}" type="datetimeFigureOut">
              <a:rPr lang="en-US" smtClean="0"/>
              <a:t>29.01.17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2F40-E0F4-49A3-9EFC-341DF53220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761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AD04-9EF1-4206-8264-E1FDD92BD857}" type="datetimeFigureOut">
              <a:rPr lang="en-US" smtClean="0"/>
              <a:t>29.01.17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2F40-E0F4-49A3-9EFC-341DF53220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84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AD04-9EF1-4206-8264-E1FDD92BD857}" type="datetimeFigureOut">
              <a:rPr lang="en-US" smtClean="0"/>
              <a:t>29.01.17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2F40-E0F4-49A3-9EFC-341DF53220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66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AD04-9EF1-4206-8264-E1FDD92BD857}" type="datetimeFigureOut">
              <a:rPr lang="en-US" smtClean="0"/>
              <a:t>29.01.17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2F40-E0F4-49A3-9EFC-341DF53220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690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AD04-9EF1-4206-8264-E1FDD92BD857}" type="datetimeFigureOut">
              <a:rPr lang="en-US" smtClean="0"/>
              <a:t>29.01.17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42F40-E0F4-49A3-9EFC-341DF53220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62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rosemarie.anderson@sofia.edu" TargetMode="External"/><Relationship Id="rId4" Type="http://schemas.openxmlformats.org/officeDocument/2006/relationships/hyperlink" Target="http://www.rosemarie.anderson.com/" TargetMode="External"/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osemarie.anderson@sofia.edu" TargetMode="External"/><Relationship Id="rId4" Type="http://schemas.openxmlformats.org/officeDocument/2006/relationships/hyperlink" Target="http://www.rosemarie.anderson.com/" TargetMode="External"/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7707" y="5718220"/>
            <a:ext cx="10676586" cy="1139780"/>
          </a:xfrm>
        </p:spPr>
        <p:txBody>
          <a:bodyPr>
            <a:normAutofit lnSpcReduction="10000"/>
          </a:bodyPr>
          <a:lstStyle/>
          <a:p>
            <a:r>
              <a:rPr lang="en-US" sz="4400" dirty="0" smtClean="0">
                <a:solidFill>
                  <a:srgbClr val="4EA01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Hermeneutics and Qualitative Research</a:t>
            </a:r>
            <a:endParaRPr lang="en-US" sz="4400" dirty="0">
              <a:solidFill>
                <a:srgbClr val="4EA01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Transpersonal Research Colloquium (TRC) 2016 United Kingdom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5" y="0"/>
            <a:ext cx="12136630" cy="5718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267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19907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Whitehead’s</a:t>
            </a:r>
            <a:r>
              <a:rPr lang="en-US" sz="5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5400" dirty="0">
                <a:solidFill>
                  <a:srgbClr val="FF0000"/>
                </a:solidFill>
              </a:rPr>
              <a:t>Participatory Impulse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9" y="1254034"/>
            <a:ext cx="11787051" cy="5603965"/>
          </a:xfrm>
        </p:spPr>
        <p:txBody>
          <a:bodyPr>
            <a:normAutofit fontScale="92500"/>
          </a:bodyPr>
          <a:lstStyle/>
          <a:p>
            <a:pPr>
              <a:spcBef>
                <a:spcPts val="2400"/>
              </a:spcBef>
            </a:pPr>
            <a:r>
              <a:rPr lang="en-US" sz="4000" dirty="0" smtClean="0"/>
              <a:t>“Everything flows” -- Heraclitus of Ephesus, born ca. 560 BC</a:t>
            </a:r>
          </a:p>
          <a:p>
            <a:pPr>
              <a:spcBef>
                <a:spcPts val="2400"/>
              </a:spcBef>
            </a:pPr>
            <a:r>
              <a:rPr lang="en-US" sz="4000" dirty="0" smtClean="0"/>
              <a:t>All of life is a </a:t>
            </a:r>
            <a:r>
              <a:rPr lang="en-US" sz="4000" dirty="0" smtClean="0">
                <a:solidFill>
                  <a:schemeClr val="accent1"/>
                </a:solidFill>
              </a:rPr>
              <a:t>process of becoming</a:t>
            </a:r>
            <a:r>
              <a:rPr lang="en-US" sz="4000" dirty="0" smtClean="0"/>
              <a:t>– not just dialogic but </a:t>
            </a:r>
            <a:r>
              <a:rPr lang="en-US" sz="4000" dirty="0" smtClean="0">
                <a:solidFill>
                  <a:schemeClr val="accent1"/>
                </a:solidFill>
              </a:rPr>
              <a:t>participatory &amp; interdependent</a:t>
            </a:r>
          </a:p>
          <a:p>
            <a:pPr>
              <a:spcBef>
                <a:spcPts val="2400"/>
              </a:spcBef>
            </a:pPr>
            <a:r>
              <a:rPr lang="en-US" sz="4000" dirty="0" smtClean="0"/>
              <a:t>“…</a:t>
            </a:r>
            <a:r>
              <a:rPr lang="en-US" sz="4000" dirty="0"/>
              <a:t>T</a:t>
            </a:r>
            <a:r>
              <a:rPr lang="en-US" sz="4000" dirty="0" smtClean="0"/>
              <a:t>hings of … the world” are “drops of experience, complex, and interdependent” </a:t>
            </a:r>
          </a:p>
          <a:p>
            <a:pPr>
              <a:spcBef>
                <a:spcPts val="2400"/>
              </a:spcBef>
            </a:pPr>
            <a:r>
              <a:rPr lang="en-US" sz="4000" dirty="0" smtClean="0"/>
              <a:t>For hermeneutics &amp; </a:t>
            </a:r>
            <a:r>
              <a:rPr lang="en-US" sz="4000" dirty="0" smtClean="0">
                <a:solidFill>
                  <a:schemeClr val="accent1"/>
                </a:solidFill>
              </a:rPr>
              <a:t>research </a:t>
            </a:r>
            <a:r>
              <a:rPr lang="en-US" sz="4000" dirty="0">
                <a:solidFill>
                  <a:schemeClr val="accent1"/>
                </a:solidFill>
              </a:rPr>
              <a:t>i</a:t>
            </a:r>
            <a:r>
              <a:rPr lang="en-US" sz="4000" dirty="0" smtClean="0">
                <a:solidFill>
                  <a:schemeClr val="accent1"/>
                </a:solidFill>
              </a:rPr>
              <a:t>s ACTION, that is, performative</a:t>
            </a:r>
          </a:p>
          <a:p>
            <a:pPr>
              <a:spcBef>
                <a:spcPts val="2400"/>
              </a:spcBef>
            </a:pPr>
            <a:r>
              <a:rPr lang="en-US" sz="4000" dirty="0" smtClean="0"/>
              <a:t>The Sacred is a </a:t>
            </a:r>
            <a:r>
              <a:rPr lang="en-US" sz="4000" dirty="0" smtClean="0">
                <a:solidFill>
                  <a:schemeClr val="accent1"/>
                </a:solidFill>
              </a:rPr>
              <a:t>verb. </a:t>
            </a:r>
          </a:p>
          <a:p>
            <a:pPr>
              <a:spcBef>
                <a:spcPts val="1200"/>
              </a:spcBef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75429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3770"/>
            <a:ext cx="12192000" cy="556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462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455816" y="470262"/>
            <a:ext cx="6714309" cy="587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601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785528"/>
            <a:ext cx="9144000" cy="674746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871B8"/>
                </a:solidFill>
                <a:latin typeface="AR BERKLEY" panose="02000000000000000000" pitchFamily="2" charset="0"/>
              </a:rPr>
              <a:t>Professor Emerita, Rosemarie Anderson, Ph.D.</a:t>
            </a:r>
            <a:endParaRPr lang="en-US" sz="3600" b="1" dirty="0">
              <a:solidFill>
                <a:srgbClr val="0871B8"/>
              </a:solidFill>
              <a:latin typeface="AR BERKLEY" panose="02000000000000000000" pitchFamily="2" charset="0"/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502069" y="222068"/>
            <a:ext cx="5187855" cy="4715691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73499" y="5590902"/>
            <a:ext cx="7972021" cy="1267097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>
                <a:hlinkClick r:id="rId3"/>
              </a:rPr>
              <a:t>rosemarie.anderson@sofia.edu</a:t>
            </a:r>
            <a:endParaRPr lang="en-US" sz="2400" dirty="0" smtClean="0"/>
          </a:p>
          <a:p>
            <a:pPr algn="ctr"/>
            <a:r>
              <a:rPr lang="en-US" sz="2400" dirty="0" smtClean="0">
                <a:hlinkClick r:id="rId4"/>
              </a:rPr>
              <a:t>www.rosemarie.anderson.com</a:t>
            </a:r>
            <a:endParaRPr lang="en-US" sz="2400" dirty="0" smtClean="0"/>
          </a:p>
          <a:p>
            <a:pPr algn="ctr"/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42064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785528"/>
            <a:ext cx="9144000" cy="674746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871B8"/>
                </a:solidFill>
                <a:latin typeface="AR BERKLEY" panose="02000000000000000000" pitchFamily="2" charset="0"/>
              </a:rPr>
              <a:t>Professor Emerita, Rosemarie Anderson, Ph.D.</a:t>
            </a:r>
            <a:endParaRPr lang="en-US" sz="3600" b="1" dirty="0">
              <a:solidFill>
                <a:srgbClr val="0871B8"/>
              </a:solidFill>
              <a:latin typeface="AR BERKLEY" panose="02000000000000000000" pitchFamily="2" charset="0"/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502070" y="222069"/>
            <a:ext cx="5187855" cy="456345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73499" y="5460275"/>
            <a:ext cx="7972021" cy="1541416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Sofia University, Palo Alto, CA USA</a:t>
            </a:r>
          </a:p>
          <a:p>
            <a:pPr algn="ctr"/>
            <a:r>
              <a:rPr lang="en-US" sz="2400" dirty="0" smtClean="0">
                <a:hlinkClick r:id="rId3"/>
              </a:rPr>
              <a:t>rosemarie.anderson@sofia.edu</a:t>
            </a:r>
            <a:endParaRPr lang="en-US" sz="2400" dirty="0" smtClean="0"/>
          </a:p>
          <a:p>
            <a:pPr algn="ctr"/>
            <a:r>
              <a:rPr lang="en-US" sz="2400" dirty="0" smtClean="0">
                <a:hlinkClick r:id="rId4"/>
              </a:rPr>
              <a:t>www.rosemarie.anderson.com</a:t>
            </a:r>
            <a:endParaRPr lang="en-US" sz="2400" dirty="0" smtClean="0"/>
          </a:p>
          <a:p>
            <a:pPr algn="ctr"/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96560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79231" y="-398585"/>
            <a:ext cx="10515600" cy="1848561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00B050"/>
                </a:solidFill>
              </a:rPr>
              <a:t>Hermeneutics? What is it?</a:t>
            </a:r>
            <a:endParaRPr lang="en-US" sz="5400" dirty="0">
              <a:solidFill>
                <a:srgbClr val="00B05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9092" y="1306286"/>
            <a:ext cx="11500835" cy="5300575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</a:pPr>
            <a:r>
              <a:rPr lang="en-US" sz="4400" dirty="0" smtClean="0"/>
              <a:t>Etymologically, from “</a:t>
            </a:r>
            <a:r>
              <a:rPr lang="en-US" sz="4400" dirty="0" smtClean="0">
                <a:solidFill>
                  <a:srgbClr val="FF0000"/>
                </a:solidFill>
              </a:rPr>
              <a:t>Hermes,</a:t>
            </a:r>
            <a:r>
              <a:rPr lang="en-US" sz="4400" dirty="0" smtClean="0"/>
              <a:t>” Greek God of Communication</a:t>
            </a:r>
            <a:endParaRPr lang="en-US" sz="4400" dirty="0" smtClean="0">
              <a:solidFill>
                <a:srgbClr val="00B050"/>
              </a:solidFill>
            </a:endParaRPr>
          </a:p>
          <a:p>
            <a:pPr>
              <a:spcBef>
                <a:spcPts val="2400"/>
              </a:spcBef>
            </a:pPr>
            <a:r>
              <a:rPr lang="en-US" sz="4400" dirty="0" smtClean="0">
                <a:solidFill>
                  <a:srgbClr val="FF0000"/>
                </a:solidFill>
              </a:rPr>
              <a:t>Art</a:t>
            </a:r>
            <a:r>
              <a:rPr lang="en-US" sz="4400" dirty="0" smtClean="0"/>
              <a:t> of Interpretation, Communication, &amp; Translation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</a:p>
          <a:p>
            <a:pPr>
              <a:spcBef>
                <a:spcPts val="2400"/>
              </a:spcBef>
            </a:pPr>
            <a:r>
              <a:rPr lang="en-US" sz="4400" dirty="0" smtClean="0"/>
              <a:t>Origins within all religious &amp; wisdom traditions </a:t>
            </a:r>
            <a:r>
              <a:rPr lang="en-US" sz="4400" dirty="0" smtClean="0">
                <a:solidFill>
                  <a:srgbClr val="FF0000"/>
                </a:solidFill>
              </a:rPr>
              <a:t>with sacred texts</a:t>
            </a:r>
          </a:p>
          <a:p>
            <a:pPr>
              <a:spcBef>
                <a:spcPts val="2400"/>
              </a:spcBef>
            </a:pPr>
            <a:r>
              <a:rPr lang="en-US" sz="4400" dirty="0" smtClean="0"/>
              <a:t>For </a:t>
            </a:r>
            <a:r>
              <a:rPr lang="en-US" sz="4400" dirty="0" smtClean="0">
                <a:solidFill>
                  <a:srgbClr val="FF0000"/>
                </a:solidFill>
              </a:rPr>
              <a:t>oral</a:t>
            </a:r>
            <a:r>
              <a:rPr lang="en-US" sz="4400" dirty="0" smtClean="0"/>
              <a:t> traditions, interpretation is </a:t>
            </a:r>
            <a:r>
              <a:rPr lang="en-US" sz="4400" dirty="0" smtClean="0">
                <a:solidFill>
                  <a:srgbClr val="00B050"/>
                </a:solidFill>
              </a:rPr>
              <a:t>immediate</a:t>
            </a:r>
          </a:p>
        </p:txBody>
      </p:sp>
    </p:spTree>
    <p:extLst>
      <p:ext uri="{BB962C8B-B14F-4D97-AF65-F5344CB8AC3E}">
        <p14:creationId xmlns:p14="http://schemas.microsoft.com/office/powerpoint/2010/main" val="1502480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10343" y="-398586"/>
            <a:ext cx="10284488" cy="2292699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00B050"/>
                </a:solidFill>
              </a:rPr>
              <a:t>“Classical” European Hermeneutics</a:t>
            </a:r>
            <a:endParaRPr lang="en-US" sz="5400" dirty="0">
              <a:solidFill>
                <a:srgbClr val="00B05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9092" y="1515291"/>
            <a:ext cx="11500835" cy="5091570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</a:pP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Friedrich Schleiermacher </a:t>
            </a:r>
            <a:r>
              <a:rPr lang="en-US" sz="4400" dirty="0" smtClean="0"/>
              <a:t>(Germany, 1768-1834): </a:t>
            </a:r>
            <a:r>
              <a:rPr lang="en-US" sz="4400" dirty="0" smtClean="0">
                <a:solidFill>
                  <a:srgbClr val="FF0000"/>
                </a:solidFill>
              </a:rPr>
              <a:t>Intuitive Exegesis  </a:t>
            </a:r>
          </a:p>
          <a:p>
            <a:pPr>
              <a:spcBef>
                <a:spcPts val="2400"/>
              </a:spcBef>
            </a:pPr>
            <a:r>
              <a:rPr lang="en-US" sz="4400" dirty="0">
                <a:solidFill>
                  <a:schemeClr val="accent1">
                    <a:lumMod val="75000"/>
                  </a:schemeClr>
                </a:solidFill>
              </a:rPr>
              <a:t>Hans-Georg </a:t>
            </a:r>
            <a:r>
              <a:rPr lang="en-US" sz="4400" dirty="0" err="1" smtClean="0">
                <a:solidFill>
                  <a:schemeClr val="accent1">
                    <a:lumMod val="75000"/>
                  </a:schemeClr>
                </a:solidFill>
              </a:rPr>
              <a:t>Gadamer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400" dirty="0" smtClean="0"/>
              <a:t>(Germany, 1900-2002):  </a:t>
            </a:r>
            <a:r>
              <a:rPr lang="en-US" sz="4400" dirty="0">
                <a:solidFill>
                  <a:srgbClr val="FF0000"/>
                </a:solidFill>
              </a:rPr>
              <a:t>D</a:t>
            </a:r>
            <a:r>
              <a:rPr lang="en-US" sz="4400" dirty="0" smtClean="0">
                <a:solidFill>
                  <a:srgbClr val="FF0000"/>
                </a:solidFill>
              </a:rPr>
              <a:t>ialogical </a:t>
            </a:r>
            <a:r>
              <a:rPr lang="en-US" sz="4400" dirty="0">
                <a:solidFill>
                  <a:srgbClr val="FF0000"/>
                </a:solidFill>
              </a:rPr>
              <a:t>I</a:t>
            </a:r>
            <a:r>
              <a:rPr lang="en-US" sz="4400" dirty="0" smtClean="0">
                <a:solidFill>
                  <a:srgbClr val="FF0000"/>
                </a:solidFill>
              </a:rPr>
              <a:t>mperative </a:t>
            </a:r>
          </a:p>
          <a:p>
            <a:pPr>
              <a:spcBef>
                <a:spcPts val="2400"/>
              </a:spcBef>
            </a:pPr>
            <a:r>
              <a:rPr lang="en-US" sz="4400" dirty="0">
                <a:solidFill>
                  <a:schemeClr val="accent1">
                    <a:lumMod val="75000"/>
                  </a:schemeClr>
                </a:solidFill>
              </a:rPr>
              <a:t>Alfred North Whitehead </a:t>
            </a:r>
            <a:r>
              <a:rPr lang="en-US" sz="4400" dirty="0" smtClean="0"/>
              <a:t>(UK/USA, 1861-1947): </a:t>
            </a:r>
            <a:r>
              <a:rPr lang="en-US" sz="4400" dirty="0" smtClean="0">
                <a:solidFill>
                  <a:srgbClr val="FF0000"/>
                </a:solidFill>
              </a:rPr>
              <a:t>Participatory Impulse </a:t>
            </a:r>
            <a:r>
              <a:rPr lang="en-US" sz="4400" dirty="0"/>
              <a:t>to see the world as a </a:t>
            </a:r>
            <a:r>
              <a:rPr lang="en-US" sz="4400" dirty="0">
                <a:solidFill>
                  <a:srgbClr val="FF0000"/>
                </a:solidFill>
              </a:rPr>
              <a:t>web</a:t>
            </a:r>
            <a:r>
              <a:rPr lang="en-US" sz="4400" dirty="0"/>
              <a:t> of interrelated </a:t>
            </a:r>
            <a:r>
              <a:rPr lang="en-US" sz="4400" dirty="0" smtClean="0"/>
              <a:t>processes or “events”</a:t>
            </a:r>
          </a:p>
        </p:txBody>
      </p:sp>
    </p:spTree>
    <p:extLst>
      <p:ext uri="{BB962C8B-B14F-4D97-AF65-F5344CB8AC3E}">
        <p14:creationId xmlns:p14="http://schemas.microsoft.com/office/powerpoint/2010/main" val="11316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457199"/>
            <a:ext cx="12093262" cy="1233489"/>
          </a:xfrm>
        </p:spPr>
        <p:txBody>
          <a:bodyPr>
            <a:normAutofit fontScale="90000"/>
          </a:bodyPr>
          <a:lstStyle/>
          <a:p>
            <a:pPr algn="ctr">
              <a:spcBef>
                <a:spcPts val="2400"/>
              </a:spcBef>
            </a:pPr>
            <a:r>
              <a:rPr lang="en-US" sz="4800" dirty="0">
                <a:solidFill>
                  <a:schemeClr val="accent1">
                    <a:lumMod val="75000"/>
                  </a:schemeClr>
                </a:solidFill>
              </a:rPr>
              <a:t>Friedrich Schleiermacher </a:t>
            </a:r>
            <a:r>
              <a:rPr lang="en-US" sz="4800" dirty="0"/>
              <a:t>(Germany, 1768-1834</a:t>
            </a:r>
            <a:r>
              <a:rPr lang="en-US" sz="4800" dirty="0" smtClean="0"/>
              <a:t>) </a:t>
            </a:r>
            <a:r>
              <a:rPr lang="en-US" sz="4800" dirty="0">
                <a:solidFill>
                  <a:srgbClr val="FF0000"/>
                </a:solidFill>
              </a:rPr>
              <a:t/>
            </a:r>
            <a:br>
              <a:rPr lang="en-US" sz="4800" dirty="0">
                <a:solidFill>
                  <a:srgbClr val="FF0000"/>
                </a:solidFill>
              </a:rPr>
            </a:br>
            <a:endParaRPr lang="en-US" sz="4800" dirty="0">
              <a:solidFill>
                <a:srgbClr val="FF0000"/>
              </a:solidFill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766" y="2037806"/>
            <a:ext cx="3127543" cy="4139157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266171" y="2272937"/>
            <a:ext cx="6349285" cy="3993698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4000" dirty="0" smtClean="0"/>
              <a:t>Pastor, Chaplain, Theologian</a:t>
            </a:r>
          </a:p>
          <a:p>
            <a:pPr>
              <a:spcBef>
                <a:spcPts val="1200"/>
              </a:spcBef>
            </a:pPr>
            <a:r>
              <a:rPr lang="en-US" sz="4000" dirty="0" smtClean="0"/>
              <a:t>Deeply passionate </a:t>
            </a:r>
          </a:p>
          <a:p>
            <a:r>
              <a:rPr lang="en-US" sz="4000" dirty="0" smtClean="0"/>
              <a:t>Soul as “Force” </a:t>
            </a:r>
          </a:p>
          <a:p>
            <a:r>
              <a:rPr lang="en-US" sz="4000" dirty="0" smtClean="0"/>
              <a:t>“…immediate intuition or feeling of God.”</a:t>
            </a:r>
          </a:p>
          <a:p>
            <a:r>
              <a:rPr lang="en-US" sz="4000" dirty="0" smtClean="0"/>
              <a:t>Translator </a:t>
            </a:r>
            <a:r>
              <a:rPr lang="en-US" sz="4000" dirty="0"/>
              <a:t>of Plato’s </a:t>
            </a:r>
            <a:r>
              <a:rPr lang="en-US" sz="4000" i="1" dirty="0"/>
              <a:t>Republic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84711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19907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Schleiermacher’s</a:t>
            </a:r>
            <a:r>
              <a:rPr lang="en-US" sz="5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5400" dirty="0" smtClean="0">
                <a:solidFill>
                  <a:srgbClr val="FF0000"/>
                </a:solidFill>
              </a:rPr>
              <a:t>Intuitive Exegesis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4034"/>
            <a:ext cx="10515600" cy="5603965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sz="3600" dirty="0" smtClean="0"/>
              <a:t>Hermeneutics: “</a:t>
            </a:r>
            <a:r>
              <a:rPr lang="en-US" sz="3600" dirty="0" smtClean="0">
                <a:solidFill>
                  <a:srgbClr val="FF0000"/>
                </a:solidFill>
              </a:rPr>
              <a:t>hypothesis testing</a:t>
            </a:r>
            <a:r>
              <a:rPr lang="en-US" sz="3600" dirty="0" smtClean="0"/>
              <a:t>” </a:t>
            </a:r>
            <a:r>
              <a:rPr lang="en-US" sz="3600" dirty="0" smtClean="0">
                <a:solidFill>
                  <a:schemeClr val="accent1"/>
                </a:solidFill>
              </a:rPr>
              <a:t>between meaning  &amp; grammar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and</a:t>
            </a:r>
            <a:r>
              <a:rPr lang="en-US" sz="3600" dirty="0" smtClean="0"/>
              <a:t> interpreter’s </a:t>
            </a:r>
            <a:r>
              <a:rPr lang="en-US" sz="3600" dirty="0" smtClean="0">
                <a:solidFill>
                  <a:schemeClr val="accent1"/>
                </a:solidFill>
              </a:rPr>
              <a:t>intuition &amp; imagination </a:t>
            </a:r>
            <a:r>
              <a:rPr lang="en-US" sz="3600" dirty="0" smtClean="0"/>
              <a:t>(Hermeneutic Circle) </a:t>
            </a:r>
            <a:endParaRPr lang="en-US" sz="3600" i="1" dirty="0" smtClean="0"/>
          </a:p>
          <a:p>
            <a:pPr>
              <a:spcBef>
                <a:spcPts val="1200"/>
              </a:spcBef>
            </a:pPr>
            <a:endParaRPr lang="en-US" sz="1000" dirty="0" smtClean="0"/>
          </a:p>
          <a:p>
            <a:pPr>
              <a:spcBef>
                <a:spcPts val="1200"/>
              </a:spcBef>
            </a:pPr>
            <a:r>
              <a:rPr lang="en-US" sz="3600" dirty="0" smtClean="0">
                <a:solidFill>
                  <a:schemeClr val="accent6"/>
                </a:solidFill>
              </a:rPr>
              <a:t>Paradox of Translation </a:t>
            </a:r>
            <a:r>
              <a:rPr lang="en-US" sz="3600" dirty="0" smtClean="0"/>
              <a:t>involves </a:t>
            </a:r>
            <a:r>
              <a:rPr lang="en-US" sz="3600" dirty="0" smtClean="0">
                <a:solidFill>
                  <a:schemeClr val="accent6"/>
                </a:solidFill>
              </a:rPr>
              <a:t>2 choices</a:t>
            </a:r>
            <a:r>
              <a:rPr lang="en-US" sz="3600" dirty="0" smtClean="0"/>
              <a:t>:</a:t>
            </a:r>
          </a:p>
          <a:p>
            <a:pPr marL="971550" lvl="1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3200" dirty="0" smtClean="0"/>
              <a:t>Leave author the in peace &amp; move the </a:t>
            </a:r>
            <a:r>
              <a:rPr lang="en-US" sz="3200" dirty="0" smtClean="0">
                <a:solidFill>
                  <a:srgbClr val="FF0000"/>
                </a:solidFill>
              </a:rPr>
              <a:t>reader toward </a:t>
            </a:r>
            <a:r>
              <a:rPr lang="en-US" sz="3200" dirty="0" smtClean="0"/>
              <a:t>the author (Cycle 4, Intuitive Inquiry, that is</a:t>
            </a:r>
            <a:r>
              <a:rPr lang="en-US" sz="3200" dirty="0" smtClean="0">
                <a:solidFill>
                  <a:schemeClr val="accent1"/>
                </a:solidFill>
              </a:rPr>
              <a:t>, participant quotes</a:t>
            </a:r>
            <a:r>
              <a:rPr lang="en-US" sz="3200" dirty="0" smtClean="0"/>
              <a:t>)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en-US" sz="3200" dirty="0" smtClean="0"/>
              <a:t>	</a:t>
            </a:r>
            <a:r>
              <a:rPr lang="en-US" sz="3200" i="1" dirty="0" smtClean="0">
                <a:solidFill>
                  <a:srgbClr val="FF0000"/>
                </a:solidFill>
              </a:rPr>
              <a:t>or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en-US" sz="3200" dirty="0" smtClean="0"/>
              <a:t>2.  Leave the reader in peace &amp; move the </a:t>
            </a:r>
            <a:r>
              <a:rPr lang="en-US" sz="3200" dirty="0" smtClean="0">
                <a:solidFill>
                  <a:srgbClr val="FF0000"/>
                </a:solidFill>
              </a:rPr>
              <a:t>author toward 	</a:t>
            </a:r>
            <a:r>
              <a:rPr lang="en-US" sz="3200" dirty="0" smtClean="0"/>
              <a:t>	 the reader (Cycle 5, Intuitive Inquiry, </a:t>
            </a:r>
            <a:r>
              <a:rPr lang="en-US" sz="3200" dirty="0" smtClean="0">
                <a:solidFill>
                  <a:schemeClr val="accent1"/>
                </a:solidFill>
              </a:rPr>
              <a:t>researcher’s 		 conclusions</a:t>
            </a:r>
            <a:r>
              <a:rPr lang="en-US" sz="3200" dirty="0" smtClean="0"/>
              <a:t>)</a:t>
            </a:r>
          </a:p>
          <a:p>
            <a:pPr>
              <a:spcBef>
                <a:spcPts val="1200"/>
              </a:spcBef>
            </a:pPr>
            <a:endParaRPr lang="en-US" sz="3600" dirty="0" smtClean="0">
              <a:solidFill>
                <a:srgbClr val="00B050"/>
              </a:solidFill>
            </a:endParaRPr>
          </a:p>
          <a:p>
            <a:pPr>
              <a:spcBef>
                <a:spcPts val="1200"/>
              </a:spcBef>
            </a:pPr>
            <a:endParaRPr lang="en-US" sz="3600" dirty="0" smtClean="0">
              <a:solidFill>
                <a:srgbClr val="00B050"/>
              </a:solidFill>
            </a:endParaRPr>
          </a:p>
          <a:p>
            <a:pPr>
              <a:spcBef>
                <a:spcPts val="1200"/>
              </a:spcBef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11972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2400"/>
              </a:spcBef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Hans-Georg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Gadamer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/>
              <a:t>(Germany, 1900-2002</a:t>
            </a:r>
            <a:r>
              <a:rPr lang="en-US" dirty="0" smtClean="0"/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5155" y="1838505"/>
            <a:ext cx="7031864" cy="480699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900" dirty="0" smtClean="0"/>
          </a:p>
          <a:p>
            <a:r>
              <a:rPr lang="en-US" sz="4400" dirty="0" smtClean="0"/>
              <a:t>Professor of </a:t>
            </a:r>
            <a:r>
              <a:rPr lang="en-US" sz="4400" dirty="0" smtClean="0">
                <a:solidFill>
                  <a:schemeClr val="accent1"/>
                </a:solidFill>
              </a:rPr>
              <a:t>Philosophy,</a:t>
            </a:r>
            <a:r>
              <a:rPr lang="en-US" sz="4400" dirty="0" smtClean="0"/>
              <a:t> Univ. of Marburg, </a:t>
            </a:r>
            <a:r>
              <a:rPr lang="en-US" sz="4400" dirty="0" err="1" smtClean="0"/>
              <a:t>Leipzip</a:t>
            </a:r>
            <a:r>
              <a:rPr lang="en-US" sz="4400" dirty="0" smtClean="0"/>
              <a:t>, Frankfurt, &amp; Heidelberg</a:t>
            </a:r>
          </a:p>
          <a:p>
            <a:endParaRPr lang="en-US" sz="800" dirty="0"/>
          </a:p>
          <a:p>
            <a:r>
              <a:rPr lang="en-US" sz="4400" dirty="0" smtClean="0"/>
              <a:t>Student of Martin </a:t>
            </a:r>
            <a:r>
              <a:rPr lang="en-US" sz="4400" dirty="0" smtClean="0">
                <a:solidFill>
                  <a:schemeClr val="accent1"/>
                </a:solidFill>
              </a:rPr>
              <a:t>Heidegger</a:t>
            </a:r>
          </a:p>
          <a:p>
            <a:endParaRPr lang="en-US" sz="800" dirty="0"/>
          </a:p>
          <a:p>
            <a:r>
              <a:rPr lang="en-US" sz="4400" i="1" dirty="0" smtClean="0"/>
              <a:t>Truth and Method</a:t>
            </a:r>
            <a:r>
              <a:rPr lang="en-US" sz="4400" dirty="0" smtClean="0"/>
              <a:t> (1960)</a:t>
            </a:r>
            <a:r>
              <a:rPr lang="en-US" sz="4400" dirty="0"/>
              <a:t/>
            </a:r>
            <a:br>
              <a:rPr lang="en-US" sz="4400" dirty="0"/>
            </a:br>
            <a:endParaRPr lang="en-US" sz="4400" dirty="0" smtClean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018" y="2511380"/>
            <a:ext cx="4043968" cy="3258355"/>
          </a:xfrm>
        </p:spPr>
      </p:pic>
    </p:spTree>
    <p:extLst>
      <p:ext uri="{BB962C8B-B14F-4D97-AF65-F5344CB8AC3E}">
        <p14:creationId xmlns:p14="http://schemas.microsoft.com/office/powerpoint/2010/main" val="158769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436913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 smtClean="0"/>
              <a:t>Gadamer’s</a:t>
            </a:r>
            <a:r>
              <a:rPr lang="en-US" sz="5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5400" dirty="0">
                <a:solidFill>
                  <a:srgbClr val="FF0000"/>
                </a:solidFill>
              </a:rPr>
              <a:t>Dialogical Imperative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542108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4400" dirty="0" smtClean="0"/>
              <a:t>Structure of Plato’s </a:t>
            </a:r>
            <a:r>
              <a:rPr lang="en-US" sz="4400" dirty="0" smtClean="0">
                <a:solidFill>
                  <a:schemeClr val="accent1"/>
                </a:solidFill>
              </a:rPr>
              <a:t>dialogues </a:t>
            </a:r>
            <a:r>
              <a:rPr lang="en-US" sz="4400" dirty="0" smtClean="0"/>
              <a:t>as “key” to his hermeneutic circle</a:t>
            </a:r>
          </a:p>
          <a:p>
            <a:pPr>
              <a:spcBef>
                <a:spcPts val="1800"/>
              </a:spcBef>
            </a:pPr>
            <a:r>
              <a:rPr lang="en-US" sz="4400" dirty="0" smtClean="0">
                <a:solidFill>
                  <a:schemeClr val="accent1"/>
                </a:solidFill>
              </a:rPr>
              <a:t>Entering into dialogue with text </a:t>
            </a:r>
            <a:r>
              <a:rPr lang="en-US" sz="4400" dirty="0" smtClean="0"/>
              <a:t>beings both the text and the reader </a:t>
            </a:r>
            <a:r>
              <a:rPr lang="en-US" sz="4400" dirty="0" smtClean="0">
                <a:solidFill>
                  <a:schemeClr val="accent1"/>
                </a:solidFill>
              </a:rPr>
              <a:t>into question </a:t>
            </a:r>
            <a:r>
              <a:rPr lang="en-US" sz="4400" dirty="0" smtClean="0"/>
              <a:t>– and changes both (central to Intuitive Inquiry)</a:t>
            </a:r>
          </a:p>
          <a:p>
            <a:pPr>
              <a:spcBef>
                <a:spcPts val="1800"/>
              </a:spcBef>
            </a:pPr>
            <a:r>
              <a:rPr lang="en-US" sz="4400" dirty="0" smtClean="0">
                <a:solidFill>
                  <a:schemeClr val="accent1"/>
                </a:solidFill>
              </a:rPr>
              <a:t>PLAY</a:t>
            </a:r>
            <a:r>
              <a:rPr lang="en-US" sz="4400" dirty="0" smtClean="0"/>
              <a:t> as central to dialogue </a:t>
            </a:r>
            <a:r>
              <a:rPr lang="en-US" sz="4400" dirty="0"/>
              <a:t>and </a:t>
            </a:r>
            <a:r>
              <a:rPr lang="en-US" sz="4400" dirty="0" smtClean="0"/>
              <a:t>hermeneutics (</a:t>
            </a:r>
            <a:r>
              <a:rPr lang="en-US" sz="4400" dirty="0"/>
              <a:t>central to Intuitive Inquiry)</a:t>
            </a:r>
          </a:p>
          <a:p>
            <a:pPr marL="0" indent="0">
              <a:spcBef>
                <a:spcPts val="1800"/>
              </a:spcBef>
              <a:buNone/>
            </a:pPr>
            <a:endParaRPr lang="en-US" sz="4400" dirty="0" smtClean="0"/>
          </a:p>
          <a:p>
            <a:pPr>
              <a:spcBef>
                <a:spcPts val="1200"/>
              </a:spcBef>
            </a:pPr>
            <a:endParaRPr lang="en-US" sz="4400" dirty="0" smtClean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77544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Alfred North Whitehead </a:t>
            </a:r>
            <a:r>
              <a:rPr lang="en-US" b="1" dirty="0"/>
              <a:t>(UK/USA, </a:t>
            </a:r>
            <a:r>
              <a:rPr lang="en-US" b="1" dirty="0" smtClean="0"/>
              <a:t>1861-1947)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5155" y="1449978"/>
            <a:ext cx="7031864" cy="51955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900" dirty="0" smtClean="0"/>
          </a:p>
          <a:p>
            <a:pPr>
              <a:spcBef>
                <a:spcPts val="1800"/>
              </a:spcBef>
            </a:pPr>
            <a:r>
              <a:rPr lang="en-US" sz="4400" dirty="0" smtClean="0"/>
              <a:t>Professor of Mathematics &amp; Philosophy (Cambridge, Univ. College London, Harvard)</a:t>
            </a:r>
            <a:endParaRPr lang="en-US" sz="4400" dirty="0"/>
          </a:p>
          <a:p>
            <a:pPr>
              <a:spcBef>
                <a:spcPts val="1800"/>
              </a:spcBef>
            </a:pPr>
            <a:r>
              <a:rPr lang="en-US" sz="4400" i="1" dirty="0" smtClean="0">
                <a:solidFill>
                  <a:srgbClr val="FF0000"/>
                </a:solidFill>
              </a:rPr>
              <a:t>Principia Mathematics </a:t>
            </a:r>
            <a:r>
              <a:rPr lang="en-US" sz="4400" dirty="0" smtClean="0"/>
              <a:t>with Bertrand Russell (1910)</a:t>
            </a:r>
            <a:endParaRPr lang="en-US" sz="4400" dirty="0"/>
          </a:p>
          <a:p>
            <a:pPr>
              <a:spcBef>
                <a:spcPts val="1800"/>
              </a:spcBef>
            </a:pPr>
            <a:r>
              <a:rPr lang="en-US" sz="4400" i="1" dirty="0" smtClean="0">
                <a:solidFill>
                  <a:srgbClr val="FF0000"/>
                </a:solidFill>
              </a:rPr>
              <a:t>Process and Reality </a:t>
            </a:r>
            <a:r>
              <a:rPr lang="en-US" sz="4400" dirty="0" smtClean="0"/>
              <a:t>(1929)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2323" y="2511380"/>
            <a:ext cx="3833358" cy="3258355"/>
          </a:xfrm>
        </p:spPr>
      </p:pic>
    </p:spTree>
    <p:extLst>
      <p:ext uri="{BB962C8B-B14F-4D97-AF65-F5344CB8AC3E}">
        <p14:creationId xmlns:p14="http://schemas.microsoft.com/office/powerpoint/2010/main" val="28166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25265</TotalTime>
  <Words>435</Words>
  <Application>Microsoft Macintosh PowerPoint</Application>
  <PresentationFormat>Custom</PresentationFormat>
  <Paragraphs>62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Professor Emerita, Rosemarie Anderson, Ph.D.</vt:lpstr>
      <vt:lpstr>Hermeneutics? What is it?</vt:lpstr>
      <vt:lpstr>“Classical” European Hermeneutics</vt:lpstr>
      <vt:lpstr>Friedrich Schleiermacher (Germany, 1768-1834)  </vt:lpstr>
      <vt:lpstr>Schleiermacher’s Intuitive Exegesis</vt:lpstr>
      <vt:lpstr>Hans-Georg Gadamer (Germany, 1900-2002)</vt:lpstr>
      <vt:lpstr>Gadamer’s Dialogical Imperative </vt:lpstr>
      <vt:lpstr>Alfred North Whitehead (UK/USA, 1861-1947)</vt:lpstr>
      <vt:lpstr>Whitehead’s Participatory Impulse</vt:lpstr>
      <vt:lpstr>PowerPoint Presentation</vt:lpstr>
      <vt:lpstr>PowerPoint Presentation</vt:lpstr>
      <vt:lpstr>Professor Emerita, Rosemarie Anderson, Ph.D.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Rosemarie Anderson</dc:creator>
  <cp:lastModifiedBy>Regina Dr. Hess</cp:lastModifiedBy>
  <cp:revision>266</cp:revision>
  <cp:lastPrinted>2014-09-13T15:51:02Z</cp:lastPrinted>
  <dcterms:created xsi:type="dcterms:W3CDTF">2014-08-12T13:24:20Z</dcterms:created>
  <dcterms:modified xsi:type="dcterms:W3CDTF">2017-01-29T14:51:54Z</dcterms:modified>
</cp:coreProperties>
</file>